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4186" r:id="rId3"/>
  </p:sldMasterIdLst>
  <p:notesMasterIdLst>
    <p:notesMasterId r:id="rId5"/>
  </p:notesMasterIdLst>
  <p:handoutMasterIdLst>
    <p:handoutMasterId r:id="rId6"/>
  </p:handoutMasterIdLst>
  <p:sldIdLst>
    <p:sldId id="302" r:id="rId4"/>
  </p:sldIdLst>
  <p:sldSz cx="9906000" cy="6858000" type="A4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">
          <p15:clr>
            <a:srgbClr val="A4A3A4"/>
          </p15:clr>
        </p15:guide>
        <p15:guide id="2" orient="horz" pos="4182">
          <p15:clr>
            <a:srgbClr val="A4A3A4"/>
          </p15:clr>
        </p15:guide>
        <p15:guide id="3" pos="180">
          <p15:clr>
            <a:srgbClr val="A4A3A4"/>
          </p15:clr>
        </p15:guide>
        <p15:guide id="4" pos="60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Кашина Екатерина Васильевна" initials="КЕВ" lastIdx="6" clrIdx="0"/>
  <p:cmAuthor id="1" name="Иванов Игорь Николаевич" initials="ИИН" lastIdx="25" clrIdx="1"/>
  <p:cmAuthor id="2" name="Тихомирова Ольга Петровна" initials="ТОП" lastIdx="2" clrIdx="2">
    <p:extLst>
      <p:ext uri="{19B8F6BF-5375-455C-9EA6-DF929625EA0E}">
        <p15:presenceInfo xmlns:p15="http://schemas.microsoft.com/office/powerpoint/2012/main" userId="Тихомирова Ольга Петровна" providerId="None"/>
      </p:ext>
    </p:extLst>
  </p:cmAuthor>
  <p:cmAuthor id="3" name="Проволоцкая Ольга Николаевна" initials="ПОН" lastIdx="8" clrIdx="3">
    <p:extLst>
      <p:ext uri="{19B8F6BF-5375-455C-9EA6-DF929625EA0E}">
        <p15:presenceInfo xmlns:p15="http://schemas.microsoft.com/office/powerpoint/2012/main" userId="Проволоцкая Ольга Никола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C95"/>
    <a:srgbClr val="B2D2D8"/>
    <a:srgbClr val="F58A1F"/>
    <a:srgbClr val="F2F2F2"/>
    <a:srgbClr val="D0D0D0"/>
    <a:srgbClr val="808080"/>
    <a:srgbClr val="E5F2F2"/>
    <a:srgbClr val="C5C5C5"/>
    <a:srgbClr val="D5D5D5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82" autoAdjust="0"/>
    <p:restoredTop sz="98934" autoAdjust="0"/>
  </p:normalViewPr>
  <p:slideViewPr>
    <p:cSldViewPr snapToGrid="0">
      <p:cViewPr varScale="1">
        <p:scale>
          <a:sx n="111" d="100"/>
          <a:sy n="111" d="100"/>
        </p:scale>
        <p:origin x="1542" y="114"/>
      </p:cViewPr>
      <p:guideLst>
        <p:guide orient="horz" pos="624"/>
        <p:guide orient="horz" pos="4182"/>
        <p:guide pos="180"/>
        <p:guide pos="6078"/>
      </p:guideLst>
    </p:cSldViewPr>
  </p:slideViewPr>
  <p:outlineViewPr>
    <p:cViewPr>
      <p:scale>
        <a:sx n="33" d="100"/>
        <a:sy n="33" d="100"/>
      </p:scale>
      <p:origin x="0" y="72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-382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1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08B40-76F4-4574-A2E9-FC2E8E3C3F7F}" type="datetimeFigureOut">
              <a:rPr lang="ru-RU" smtClean="0"/>
              <a:t>29.07.2024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C9466-0FDB-4D5F-8F67-8230A54650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8384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03D09-D85A-4594-9EA3-CBA54C90E794}" type="datetimeFigureOut">
              <a:rPr lang="ru-RU" smtClean="0"/>
              <a:t>29.07.2024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56DA7-AAD7-473E-A78B-09A07C1CFD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856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-ПАО «СИБУР Холдинг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30801" y="1991788"/>
            <a:ext cx="5582235" cy="1426895"/>
          </a:xfrm>
        </p:spPr>
        <p:txBody>
          <a:bodyPr tIns="0" rIns="0" bIns="0"/>
          <a:lstStyle>
            <a:lvl1pPr algn="l">
              <a:defRPr sz="2400" b="1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4130819" y="4170873"/>
            <a:ext cx="5582523" cy="935966"/>
          </a:xfrm>
        </p:spPr>
        <p:txBody>
          <a:bodyPr tIns="0" rIns="0" bIns="0"/>
          <a:lstStyle>
            <a:lvl1pPr marL="0" indent="0" algn="l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Фамилия Имя Отчество</a:t>
            </a:r>
          </a:p>
          <a:p>
            <a:r>
              <a:rPr lang="ru-RU" dirty="0" smtClean="0"/>
              <a:t>Должность, подразделение/функция, </a:t>
            </a:r>
            <a:br>
              <a:rPr lang="ru-RU" dirty="0" smtClean="0"/>
            </a:br>
            <a:r>
              <a:rPr lang="ru-RU" dirty="0" smtClean="0"/>
              <a:t>название организации </a:t>
            </a:r>
          </a:p>
        </p:txBody>
      </p:sp>
      <p:pic>
        <p:nvPicPr>
          <p:cNvPr id="7" name="Изображение 2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8126" y="1034091"/>
            <a:ext cx="3456989" cy="465934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30839" y="446450"/>
            <a:ext cx="1644322" cy="310743"/>
          </a:xfrm>
          <a:prstGeom prst="rect">
            <a:avLst/>
          </a:prstGeom>
        </p:spPr>
      </p:pic>
      <p:sp>
        <p:nvSpPr>
          <p:cNvPr id="14" name="Текст 13"/>
          <p:cNvSpPr>
            <a:spLocks noGrp="1"/>
          </p:cNvSpPr>
          <p:nvPr>
            <p:ph type="body" sz="quarter" idx="19" hasCustomPrompt="1"/>
          </p:nvPr>
        </p:nvSpPr>
        <p:spPr>
          <a:xfrm>
            <a:off x="4130839" y="5271294"/>
            <a:ext cx="5575135" cy="582613"/>
          </a:xfrm>
        </p:spPr>
        <p:txBody>
          <a:bodyPr/>
          <a:lstStyle>
            <a:lvl1pPr>
              <a:defRPr sz="12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</a:lstStyle>
          <a:p>
            <a:r>
              <a:rPr lang="ru-RU" dirty="0" smtClean="0"/>
              <a:t>Название мероприятия</a:t>
            </a:r>
            <a:br>
              <a:rPr lang="ru-RU" dirty="0" smtClean="0"/>
            </a:br>
            <a:r>
              <a:rPr lang="ru-RU" dirty="0" smtClean="0"/>
              <a:t>1 января 2018 г.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008036" y="6022681"/>
            <a:ext cx="238366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00" b="1" dirty="0" smtClean="0">
                <a:solidFill>
                  <a:schemeClr val="accent1"/>
                </a:solidFill>
              </a:rPr>
              <a:t>ПАО «СИБУР Холдинг»</a:t>
            </a:r>
            <a:endParaRPr lang="ru-RU" sz="1500" b="1" dirty="0">
              <a:solidFill>
                <a:schemeClr val="accent1"/>
              </a:solidFill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 bwMode="auto">
          <a:xfrm>
            <a:off x="0" y="6189205"/>
            <a:ext cx="4011855" cy="0"/>
          </a:xfrm>
          <a:prstGeom prst="line">
            <a:avLst/>
          </a:prstGeom>
          <a:solidFill>
            <a:schemeClr val="accent1"/>
          </a:solidFill>
          <a:ln w="47625" cap="flat" cmpd="sng" algn="ctr"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68000">
                  <a:schemeClr val="accent1">
                    <a:tint val="44500"/>
                    <a:satMod val="160000"/>
                  </a:schemeClr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Прямая соединительная линия 20"/>
          <p:cNvCxnSpPr>
            <a:endCxn id="18" idx="3"/>
          </p:cNvCxnSpPr>
          <p:nvPr/>
        </p:nvCxnSpPr>
        <p:spPr bwMode="auto">
          <a:xfrm flipH="1">
            <a:off x="6391702" y="6184264"/>
            <a:ext cx="3514298" cy="0"/>
          </a:xfrm>
          <a:prstGeom prst="line">
            <a:avLst/>
          </a:prstGeom>
          <a:solidFill>
            <a:schemeClr val="accent1"/>
          </a:solidFill>
          <a:ln w="47625" cap="flat" cmpd="sng" algn="ctr"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68000">
                  <a:schemeClr val="accent1">
                    <a:tint val="44500"/>
                    <a:satMod val="160000"/>
                  </a:schemeClr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34889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илож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единительная линия 10"/>
          <p:cNvCxnSpPr>
            <a:cxnSpLocks/>
          </p:cNvCxnSpPr>
          <p:nvPr/>
        </p:nvCxnSpPr>
        <p:spPr bwMode="auto">
          <a:xfrm>
            <a:off x="683926" y="2174550"/>
            <a:ext cx="2119658" cy="0"/>
          </a:xfrm>
          <a:prstGeom prst="line">
            <a:avLst/>
          </a:prstGeom>
          <a:solidFill>
            <a:srgbClr val="008080"/>
          </a:solidFill>
          <a:ln w="12700" cap="flat" cmpd="sng" algn="ctr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Прямая соединительная линия 16"/>
          <p:cNvCxnSpPr>
            <a:cxnSpLocks/>
          </p:cNvCxnSpPr>
          <p:nvPr/>
        </p:nvCxnSpPr>
        <p:spPr bwMode="auto">
          <a:xfrm>
            <a:off x="672432" y="2174550"/>
            <a:ext cx="2891427" cy="0"/>
          </a:xfrm>
          <a:prstGeom prst="line">
            <a:avLst/>
          </a:prstGeom>
          <a:solidFill>
            <a:srgbClr val="008080"/>
          </a:solidFill>
          <a:ln w="12700" cap="flat" cmpd="sng" algn="ctr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Текст 18"/>
          <p:cNvSpPr>
            <a:spLocks noGrp="1"/>
          </p:cNvSpPr>
          <p:nvPr>
            <p:ph type="body" sz="quarter" idx="11"/>
          </p:nvPr>
        </p:nvSpPr>
        <p:spPr>
          <a:xfrm>
            <a:off x="663305" y="1800535"/>
            <a:ext cx="3197734" cy="290195"/>
          </a:xfrm>
        </p:spPr>
        <p:txBody>
          <a:bodyPr/>
          <a:lstStyle>
            <a:lvl1pPr>
              <a:defRPr kumimoji="0" lang="ru-RU" sz="2400" b="0" i="0" u="none" strike="noStrike" kern="1200" cap="none" spc="0" normalizeH="0" baseline="0" dirty="0" smtClean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8" name="Прямая соединительная линия 7"/>
          <p:cNvCxnSpPr>
            <a:cxnSpLocks/>
          </p:cNvCxnSpPr>
          <p:nvPr/>
        </p:nvCxnSpPr>
        <p:spPr bwMode="auto">
          <a:xfrm>
            <a:off x="683926" y="2174550"/>
            <a:ext cx="2119658" cy="0"/>
          </a:xfrm>
          <a:prstGeom prst="line">
            <a:avLst/>
          </a:prstGeom>
          <a:solidFill>
            <a:srgbClr val="008080"/>
          </a:solidFill>
          <a:ln w="12700" cap="flat" cmpd="sng" algn="ctr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Прямая соединительная линия 8"/>
          <p:cNvCxnSpPr>
            <a:cxnSpLocks/>
          </p:cNvCxnSpPr>
          <p:nvPr/>
        </p:nvCxnSpPr>
        <p:spPr bwMode="auto">
          <a:xfrm>
            <a:off x="672432" y="2174550"/>
            <a:ext cx="2891427" cy="0"/>
          </a:xfrm>
          <a:prstGeom prst="line">
            <a:avLst/>
          </a:prstGeom>
          <a:solidFill>
            <a:srgbClr val="008080"/>
          </a:solidFill>
          <a:ln w="12700" cap="flat" cmpd="sng" algn="ctr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Прямая соединительная линия 9"/>
          <p:cNvCxnSpPr>
            <a:cxnSpLocks/>
          </p:cNvCxnSpPr>
          <p:nvPr/>
        </p:nvCxnSpPr>
        <p:spPr bwMode="auto">
          <a:xfrm>
            <a:off x="683926" y="2174550"/>
            <a:ext cx="2119658" cy="0"/>
          </a:xfrm>
          <a:prstGeom prst="line">
            <a:avLst/>
          </a:prstGeom>
          <a:solidFill>
            <a:srgbClr val="008080"/>
          </a:solidFill>
          <a:ln w="12700" cap="flat" cmpd="sng" algn="ctr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Прямая соединительная линия 11"/>
          <p:cNvCxnSpPr>
            <a:cxnSpLocks/>
          </p:cNvCxnSpPr>
          <p:nvPr/>
        </p:nvCxnSpPr>
        <p:spPr bwMode="auto">
          <a:xfrm>
            <a:off x="672432" y="2174550"/>
            <a:ext cx="2891427" cy="0"/>
          </a:xfrm>
          <a:prstGeom prst="line">
            <a:avLst/>
          </a:prstGeom>
          <a:solidFill>
            <a:srgbClr val="008080"/>
          </a:solidFill>
          <a:ln w="12700" cap="flat" cmpd="sng" algn="ctr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Прямая соединительная линия 12"/>
          <p:cNvCxnSpPr>
            <a:cxnSpLocks/>
          </p:cNvCxnSpPr>
          <p:nvPr/>
        </p:nvCxnSpPr>
        <p:spPr bwMode="auto">
          <a:xfrm>
            <a:off x="683926" y="2174550"/>
            <a:ext cx="2119658" cy="0"/>
          </a:xfrm>
          <a:prstGeom prst="line">
            <a:avLst/>
          </a:prstGeom>
          <a:solidFill>
            <a:srgbClr val="008080"/>
          </a:solidFill>
          <a:ln w="12700" cap="flat" cmpd="sng" algn="ctr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Прямая соединительная линия 13"/>
          <p:cNvCxnSpPr>
            <a:cxnSpLocks/>
          </p:cNvCxnSpPr>
          <p:nvPr/>
        </p:nvCxnSpPr>
        <p:spPr bwMode="auto">
          <a:xfrm>
            <a:off x="672432" y="2174550"/>
            <a:ext cx="2891427" cy="0"/>
          </a:xfrm>
          <a:prstGeom prst="line">
            <a:avLst/>
          </a:prstGeom>
          <a:solidFill>
            <a:srgbClr val="008080"/>
          </a:solidFill>
          <a:ln w="12700" cap="flat" cmpd="sng" algn="ctr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Прямая соединительная линия 14"/>
          <p:cNvCxnSpPr>
            <a:cxnSpLocks/>
          </p:cNvCxnSpPr>
          <p:nvPr userDrawn="1"/>
        </p:nvCxnSpPr>
        <p:spPr bwMode="auto">
          <a:xfrm>
            <a:off x="683926" y="2174550"/>
            <a:ext cx="2119658" cy="0"/>
          </a:xfrm>
          <a:prstGeom prst="line">
            <a:avLst/>
          </a:prstGeom>
          <a:solidFill>
            <a:srgbClr val="008080"/>
          </a:solidFill>
          <a:ln w="12700" cap="flat" cmpd="sng" algn="ctr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Прямая соединительная линия 15"/>
          <p:cNvCxnSpPr>
            <a:cxnSpLocks/>
          </p:cNvCxnSpPr>
          <p:nvPr userDrawn="1"/>
        </p:nvCxnSpPr>
        <p:spPr bwMode="auto">
          <a:xfrm>
            <a:off x="672432" y="2174550"/>
            <a:ext cx="2891427" cy="0"/>
          </a:xfrm>
          <a:prstGeom prst="line">
            <a:avLst/>
          </a:prstGeom>
          <a:solidFill>
            <a:srgbClr val="008080"/>
          </a:solidFill>
          <a:ln w="12700" cap="flat" cmpd="sng" algn="ctr">
            <a:solidFill>
              <a:srgbClr val="00808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Дата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F7CA5A4-0651-4E6B-A89C-32D303C06AB9}" type="datetime1">
              <a:rPr lang="ru-RU" smtClean="0">
                <a:solidFill>
                  <a:srgbClr val="008C95"/>
                </a:solidFill>
              </a:rPr>
              <a:t>29.07.2024</a:t>
            </a:fld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ru-RU" smtClean="0"/>
              <a:t>Название презентации. Мероприятие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772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онта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 bwMode="auto">
          <a:xfrm>
            <a:off x="2802860" y="1497761"/>
            <a:ext cx="50505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Прямая соединительная линия 10"/>
          <p:cNvCxnSpPr/>
          <p:nvPr/>
        </p:nvCxnSpPr>
        <p:spPr bwMode="auto">
          <a:xfrm>
            <a:off x="2802860" y="5148145"/>
            <a:ext cx="50505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Рисунок 13"/>
          <p:cNvSpPr>
            <a:spLocks noGrp="1"/>
          </p:cNvSpPr>
          <p:nvPr>
            <p:ph type="pic" sz="quarter" idx="11" hasCustomPrompt="1"/>
          </p:nvPr>
        </p:nvSpPr>
        <p:spPr>
          <a:xfrm>
            <a:off x="1223781" y="1146143"/>
            <a:ext cx="1441781" cy="1441781"/>
          </a:xfrm>
          <a:prstGeom prst="ellipse">
            <a:avLst/>
          </a:prstGeom>
          <a:ln w="38100">
            <a:solidFill>
              <a:schemeClr val="accent5">
                <a:lumMod val="90000"/>
              </a:schemeClr>
            </a:solidFill>
          </a:ln>
        </p:spPr>
        <p:txBody>
          <a:bodyPr anchor="ctr"/>
          <a:lstStyle>
            <a:lvl1pPr algn="ctr">
              <a:defRPr sz="1100"/>
            </a:lvl1pPr>
          </a:lstStyle>
          <a:p>
            <a:r>
              <a:rPr lang="ru-RU" dirty="0"/>
              <a:t>фото</a:t>
            </a:r>
          </a:p>
        </p:txBody>
      </p:sp>
      <p:sp>
        <p:nvSpPr>
          <p:cNvPr id="15" name="Рисунок 13"/>
          <p:cNvSpPr>
            <a:spLocks noGrp="1"/>
          </p:cNvSpPr>
          <p:nvPr>
            <p:ph type="pic" sz="quarter" idx="12" hasCustomPrompt="1"/>
          </p:nvPr>
        </p:nvSpPr>
        <p:spPr>
          <a:xfrm>
            <a:off x="1223781" y="3045905"/>
            <a:ext cx="1441781" cy="1441781"/>
          </a:xfrm>
          <a:prstGeom prst="ellipse">
            <a:avLst/>
          </a:prstGeom>
          <a:ln w="38100">
            <a:solidFill>
              <a:schemeClr val="accent5">
                <a:lumMod val="90000"/>
              </a:schemeClr>
            </a:solidFill>
          </a:ln>
        </p:spPr>
        <p:txBody>
          <a:bodyPr anchor="ctr"/>
          <a:lstStyle>
            <a:lvl1pPr algn="ctr">
              <a:defRPr sz="1100"/>
            </a:lvl1pPr>
          </a:lstStyle>
          <a:p>
            <a:r>
              <a:rPr lang="ru-RU" dirty="0"/>
              <a:t>фото</a:t>
            </a:r>
          </a:p>
        </p:txBody>
      </p:sp>
      <p:sp>
        <p:nvSpPr>
          <p:cNvPr id="16" name="Рисунок 13"/>
          <p:cNvSpPr>
            <a:spLocks noGrp="1"/>
          </p:cNvSpPr>
          <p:nvPr>
            <p:ph type="pic" sz="quarter" idx="13" hasCustomPrompt="1"/>
          </p:nvPr>
        </p:nvSpPr>
        <p:spPr>
          <a:xfrm>
            <a:off x="1223781" y="4811682"/>
            <a:ext cx="1441781" cy="1441781"/>
          </a:xfrm>
          <a:prstGeom prst="ellipse">
            <a:avLst/>
          </a:prstGeom>
          <a:ln w="38100">
            <a:solidFill>
              <a:schemeClr val="accent5">
                <a:lumMod val="90000"/>
              </a:schemeClr>
            </a:solidFill>
          </a:ln>
        </p:spPr>
        <p:txBody>
          <a:bodyPr anchor="ctr"/>
          <a:lstStyle>
            <a:lvl1pPr algn="ctr">
              <a:defRPr sz="1100"/>
            </a:lvl1pPr>
          </a:lstStyle>
          <a:p>
            <a:r>
              <a:rPr lang="ru-RU" dirty="0"/>
              <a:t>фото</a:t>
            </a:r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4" hasCustomPrompt="1"/>
          </p:nvPr>
        </p:nvSpPr>
        <p:spPr>
          <a:xfrm>
            <a:off x="2824667" y="1273226"/>
            <a:ext cx="3981571" cy="209779"/>
          </a:xfrm>
        </p:spPr>
        <p:txBody>
          <a:bodyPr/>
          <a:lstStyle>
            <a:lvl1pPr>
              <a:def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Иванов Иван Иванович</a:t>
            </a:r>
          </a:p>
        </p:txBody>
      </p:sp>
      <p:sp>
        <p:nvSpPr>
          <p:cNvPr id="19" name="Текст 17"/>
          <p:cNvSpPr>
            <a:spLocks noGrp="1"/>
          </p:cNvSpPr>
          <p:nvPr>
            <p:ph type="body" sz="quarter" idx="15" hasCustomPrompt="1"/>
          </p:nvPr>
        </p:nvSpPr>
        <p:spPr>
          <a:xfrm>
            <a:off x="2824667" y="1524686"/>
            <a:ext cx="3981571" cy="1120528"/>
          </a:xfrm>
        </p:spPr>
        <p:txBody>
          <a:bodyPr/>
          <a:lstStyle>
            <a:lvl1pPr>
              <a:defRPr lang="ru-RU" sz="105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21" name="Текст 17"/>
          <p:cNvSpPr>
            <a:spLocks noGrp="1"/>
          </p:cNvSpPr>
          <p:nvPr>
            <p:ph type="body" sz="quarter" idx="16" hasCustomPrompt="1"/>
          </p:nvPr>
        </p:nvSpPr>
        <p:spPr>
          <a:xfrm>
            <a:off x="2824667" y="3124886"/>
            <a:ext cx="3981571" cy="209779"/>
          </a:xfrm>
        </p:spPr>
        <p:txBody>
          <a:bodyPr/>
          <a:lstStyle>
            <a:lvl1pPr>
              <a:def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Иванов Иван Иванович</a:t>
            </a:r>
          </a:p>
        </p:txBody>
      </p:sp>
      <p:sp>
        <p:nvSpPr>
          <p:cNvPr id="22" name="Текст 17"/>
          <p:cNvSpPr>
            <a:spLocks noGrp="1"/>
          </p:cNvSpPr>
          <p:nvPr>
            <p:ph type="body" sz="quarter" idx="17" hasCustomPrompt="1"/>
          </p:nvPr>
        </p:nvSpPr>
        <p:spPr>
          <a:xfrm>
            <a:off x="2824667" y="3376346"/>
            <a:ext cx="3981571" cy="1120528"/>
          </a:xfrm>
        </p:spPr>
        <p:txBody>
          <a:bodyPr/>
          <a:lstStyle>
            <a:lvl1pPr>
              <a:defRPr lang="ru-RU" sz="105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23" name="Текст 17"/>
          <p:cNvSpPr>
            <a:spLocks noGrp="1"/>
          </p:cNvSpPr>
          <p:nvPr>
            <p:ph type="body" sz="quarter" idx="18" hasCustomPrompt="1"/>
          </p:nvPr>
        </p:nvSpPr>
        <p:spPr>
          <a:xfrm>
            <a:off x="2824667" y="4946066"/>
            <a:ext cx="3981571" cy="209779"/>
          </a:xfrm>
        </p:spPr>
        <p:txBody>
          <a:bodyPr/>
          <a:lstStyle>
            <a:lvl1pPr>
              <a:def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Иванов Иван Иванович</a:t>
            </a:r>
          </a:p>
        </p:txBody>
      </p:sp>
      <p:sp>
        <p:nvSpPr>
          <p:cNvPr id="24" name="Текст 17"/>
          <p:cNvSpPr>
            <a:spLocks noGrp="1"/>
          </p:cNvSpPr>
          <p:nvPr>
            <p:ph type="body" sz="quarter" idx="19" hasCustomPrompt="1"/>
          </p:nvPr>
        </p:nvSpPr>
        <p:spPr>
          <a:xfrm>
            <a:off x="2824667" y="5197526"/>
            <a:ext cx="3981571" cy="1120528"/>
          </a:xfrm>
        </p:spPr>
        <p:txBody>
          <a:bodyPr/>
          <a:lstStyle>
            <a:lvl1pPr>
              <a:defRPr lang="ru-RU" sz="105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Должность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 bwMode="auto">
          <a:xfrm>
            <a:off x="2802860" y="3343814"/>
            <a:ext cx="50505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Прямая соединительная линия 19"/>
          <p:cNvCxnSpPr/>
          <p:nvPr/>
        </p:nvCxnSpPr>
        <p:spPr bwMode="auto">
          <a:xfrm>
            <a:off x="2802860" y="1497761"/>
            <a:ext cx="50505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Прямая соединительная линия 24"/>
          <p:cNvCxnSpPr/>
          <p:nvPr/>
        </p:nvCxnSpPr>
        <p:spPr bwMode="auto">
          <a:xfrm>
            <a:off x="2802860" y="5148145"/>
            <a:ext cx="50505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Прямая соединительная линия 25"/>
          <p:cNvCxnSpPr/>
          <p:nvPr/>
        </p:nvCxnSpPr>
        <p:spPr bwMode="auto">
          <a:xfrm>
            <a:off x="2802860" y="3343814"/>
            <a:ext cx="50505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Прямая соединительная линия 26"/>
          <p:cNvCxnSpPr/>
          <p:nvPr/>
        </p:nvCxnSpPr>
        <p:spPr bwMode="auto">
          <a:xfrm>
            <a:off x="2802860" y="1497761"/>
            <a:ext cx="50505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Прямая соединительная линия 27"/>
          <p:cNvCxnSpPr/>
          <p:nvPr/>
        </p:nvCxnSpPr>
        <p:spPr bwMode="auto">
          <a:xfrm>
            <a:off x="2802860" y="5148145"/>
            <a:ext cx="50505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Прямая соединительная линия 28"/>
          <p:cNvCxnSpPr/>
          <p:nvPr/>
        </p:nvCxnSpPr>
        <p:spPr bwMode="auto">
          <a:xfrm>
            <a:off x="2802860" y="3343814"/>
            <a:ext cx="50505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Прямая соединительная линия 29"/>
          <p:cNvCxnSpPr/>
          <p:nvPr/>
        </p:nvCxnSpPr>
        <p:spPr bwMode="auto">
          <a:xfrm>
            <a:off x="2802860" y="1497761"/>
            <a:ext cx="50505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Прямая соединительная линия 30"/>
          <p:cNvCxnSpPr/>
          <p:nvPr/>
        </p:nvCxnSpPr>
        <p:spPr bwMode="auto">
          <a:xfrm>
            <a:off x="2802860" y="5148145"/>
            <a:ext cx="50505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31"/>
          <p:cNvCxnSpPr/>
          <p:nvPr/>
        </p:nvCxnSpPr>
        <p:spPr bwMode="auto">
          <a:xfrm>
            <a:off x="2802860" y="3343814"/>
            <a:ext cx="50505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32"/>
          <p:cNvCxnSpPr/>
          <p:nvPr userDrawn="1"/>
        </p:nvCxnSpPr>
        <p:spPr bwMode="auto">
          <a:xfrm>
            <a:off x="2802860" y="1497761"/>
            <a:ext cx="50505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Прямая соединительная линия 33"/>
          <p:cNvCxnSpPr/>
          <p:nvPr userDrawn="1"/>
        </p:nvCxnSpPr>
        <p:spPr bwMode="auto">
          <a:xfrm>
            <a:off x="2802860" y="5148145"/>
            <a:ext cx="50505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Прямая соединительная линия 34"/>
          <p:cNvCxnSpPr/>
          <p:nvPr userDrawn="1"/>
        </p:nvCxnSpPr>
        <p:spPr bwMode="auto">
          <a:xfrm>
            <a:off x="2802860" y="3343814"/>
            <a:ext cx="50505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Дата 2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558B2A62-AA01-42C5-992E-DD085FD926F1}" type="datetime1">
              <a:rPr lang="ru-RU" smtClean="0">
                <a:solidFill>
                  <a:srgbClr val="008C95"/>
                </a:solidFill>
              </a:rPr>
              <a:t>29.07.2024</a:t>
            </a:fld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ru-RU" smtClean="0"/>
              <a:t>Название презентации. Мероприятие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542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онтакты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 bwMode="auto">
          <a:xfrm>
            <a:off x="1112087" y="4232334"/>
            <a:ext cx="25252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Рисунок 13"/>
          <p:cNvSpPr>
            <a:spLocks noGrp="1"/>
          </p:cNvSpPr>
          <p:nvPr>
            <p:ph type="pic" sz="quarter" idx="11" hasCustomPrompt="1"/>
          </p:nvPr>
        </p:nvSpPr>
        <p:spPr>
          <a:xfrm>
            <a:off x="1112087" y="1524988"/>
            <a:ext cx="2399313" cy="2399313"/>
          </a:xfrm>
          <a:prstGeom prst="ellipse">
            <a:avLst/>
          </a:prstGeom>
          <a:ln w="38100">
            <a:solidFill>
              <a:schemeClr val="accent5"/>
            </a:solidFill>
          </a:ln>
        </p:spPr>
        <p:txBody>
          <a:bodyPr anchor="ctr"/>
          <a:lstStyle>
            <a:lvl1pPr algn="ctr">
              <a:defRPr sz="1100"/>
            </a:lvl1pPr>
          </a:lstStyle>
          <a:p>
            <a:r>
              <a:rPr lang="ru-RU" dirty="0"/>
              <a:t>фото</a:t>
            </a:r>
          </a:p>
        </p:txBody>
      </p:sp>
      <p:sp>
        <p:nvSpPr>
          <p:cNvPr id="15" name="Рисунок 13"/>
          <p:cNvSpPr>
            <a:spLocks noGrp="1"/>
          </p:cNvSpPr>
          <p:nvPr>
            <p:ph type="pic" sz="quarter" idx="12" hasCustomPrompt="1"/>
          </p:nvPr>
        </p:nvSpPr>
        <p:spPr>
          <a:xfrm>
            <a:off x="3887323" y="1524988"/>
            <a:ext cx="2399313" cy="2399313"/>
          </a:xfrm>
          <a:prstGeom prst="ellipse">
            <a:avLst/>
          </a:prstGeom>
          <a:ln w="38100">
            <a:solidFill>
              <a:schemeClr val="accent5"/>
            </a:solidFill>
          </a:ln>
        </p:spPr>
        <p:txBody>
          <a:bodyPr anchor="ctr"/>
          <a:lstStyle>
            <a:lvl1pPr algn="ctr">
              <a:defRPr sz="1100"/>
            </a:lvl1pPr>
          </a:lstStyle>
          <a:p>
            <a:r>
              <a:rPr lang="ru-RU" dirty="0"/>
              <a:t>фото</a:t>
            </a:r>
          </a:p>
        </p:txBody>
      </p:sp>
      <p:sp>
        <p:nvSpPr>
          <p:cNvPr id="16" name="Рисунок 13"/>
          <p:cNvSpPr>
            <a:spLocks noGrp="1"/>
          </p:cNvSpPr>
          <p:nvPr>
            <p:ph type="pic" sz="quarter" idx="13" hasCustomPrompt="1"/>
          </p:nvPr>
        </p:nvSpPr>
        <p:spPr>
          <a:xfrm>
            <a:off x="6749273" y="1524988"/>
            <a:ext cx="2399313" cy="2399313"/>
          </a:xfrm>
          <a:prstGeom prst="ellipse">
            <a:avLst/>
          </a:prstGeom>
          <a:ln w="38100">
            <a:solidFill>
              <a:schemeClr val="accent5"/>
            </a:solidFill>
          </a:ln>
        </p:spPr>
        <p:txBody>
          <a:bodyPr anchor="ctr"/>
          <a:lstStyle>
            <a:lvl1pPr algn="ctr">
              <a:defRPr sz="1100"/>
            </a:lvl1pPr>
          </a:lstStyle>
          <a:p>
            <a:r>
              <a:rPr lang="ru-RU" dirty="0"/>
              <a:t>фото</a:t>
            </a:r>
          </a:p>
        </p:txBody>
      </p:sp>
      <p:sp>
        <p:nvSpPr>
          <p:cNvPr id="18" name="Текст 17"/>
          <p:cNvSpPr>
            <a:spLocks noGrp="1"/>
          </p:cNvSpPr>
          <p:nvPr>
            <p:ph type="body" sz="quarter" idx="14" hasCustomPrompt="1"/>
          </p:nvPr>
        </p:nvSpPr>
        <p:spPr>
          <a:xfrm>
            <a:off x="1133893" y="4292471"/>
            <a:ext cx="2503488" cy="254973"/>
          </a:xfrm>
        </p:spPr>
        <p:txBody>
          <a:bodyPr/>
          <a:lstStyle>
            <a:lvl1pPr>
              <a:def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Пример </a:t>
            </a:r>
            <a:r>
              <a:rPr lang="ru-RU" dirty="0" err="1"/>
              <a:t>назавния</a:t>
            </a:r>
            <a:endParaRPr lang="ru-RU" dirty="0"/>
          </a:p>
        </p:txBody>
      </p:sp>
      <p:sp>
        <p:nvSpPr>
          <p:cNvPr id="19" name="Текст 17"/>
          <p:cNvSpPr>
            <a:spLocks noGrp="1"/>
          </p:cNvSpPr>
          <p:nvPr>
            <p:ph type="body" sz="quarter" idx="15" hasCustomPrompt="1"/>
          </p:nvPr>
        </p:nvSpPr>
        <p:spPr>
          <a:xfrm>
            <a:off x="1133893" y="4543931"/>
            <a:ext cx="2503488" cy="1361928"/>
          </a:xfrm>
        </p:spPr>
        <p:txBody>
          <a:bodyPr/>
          <a:lstStyle>
            <a:lvl1pPr>
              <a:def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Описание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 bwMode="auto">
          <a:xfrm>
            <a:off x="3794904" y="4232334"/>
            <a:ext cx="25252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Текст 17"/>
          <p:cNvSpPr>
            <a:spLocks noGrp="1"/>
          </p:cNvSpPr>
          <p:nvPr>
            <p:ph type="body" sz="quarter" idx="16" hasCustomPrompt="1"/>
          </p:nvPr>
        </p:nvSpPr>
        <p:spPr>
          <a:xfrm>
            <a:off x="3816710" y="4292471"/>
            <a:ext cx="2503488" cy="254973"/>
          </a:xfrm>
        </p:spPr>
        <p:txBody>
          <a:bodyPr/>
          <a:lstStyle>
            <a:lvl1pPr>
              <a:def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Пример </a:t>
            </a:r>
            <a:r>
              <a:rPr lang="ru-RU" dirty="0" err="1"/>
              <a:t>назавния</a:t>
            </a:r>
            <a:endParaRPr lang="ru-RU" dirty="0"/>
          </a:p>
        </p:txBody>
      </p:sp>
      <p:sp>
        <p:nvSpPr>
          <p:cNvPr id="25" name="Текст 17"/>
          <p:cNvSpPr>
            <a:spLocks noGrp="1"/>
          </p:cNvSpPr>
          <p:nvPr>
            <p:ph type="body" sz="quarter" idx="17" hasCustomPrompt="1"/>
          </p:nvPr>
        </p:nvSpPr>
        <p:spPr>
          <a:xfrm>
            <a:off x="3816710" y="4543931"/>
            <a:ext cx="2503488" cy="1361928"/>
          </a:xfrm>
        </p:spPr>
        <p:txBody>
          <a:bodyPr/>
          <a:lstStyle>
            <a:lvl1pPr>
              <a:def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Описание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 bwMode="auto">
          <a:xfrm>
            <a:off x="6727886" y="4232334"/>
            <a:ext cx="25252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Текст 17"/>
          <p:cNvSpPr>
            <a:spLocks noGrp="1"/>
          </p:cNvSpPr>
          <p:nvPr>
            <p:ph type="body" sz="quarter" idx="18" hasCustomPrompt="1"/>
          </p:nvPr>
        </p:nvSpPr>
        <p:spPr>
          <a:xfrm>
            <a:off x="6749692" y="4292471"/>
            <a:ext cx="2503488" cy="254973"/>
          </a:xfrm>
        </p:spPr>
        <p:txBody>
          <a:bodyPr/>
          <a:lstStyle>
            <a:lvl1pPr>
              <a:def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Пример </a:t>
            </a:r>
            <a:r>
              <a:rPr lang="ru-RU" dirty="0" err="1"/>
              <a:t>назавния</a:t>
            </a:r>
            <a:endParaRPr lang="ru-RU" dirty="0"/>
          </a:p>
        </p:txBody>
      </p:sp>
      <p:sp>
        <p:nvSpPr>
          <p:cNvPr id="28" name="Текст 17"/>
          <p:cNvSpPr>
            <a:spLocks noGrp="1"/>
          </p:cNvSpPr>
          <p:nvPr>
            <p:ph type="body" sz="quarter" idx="19" hasCustomPrompt="1"/>
          </p:nvPr>
        </p:nvSpPr>
        <p:spPr>
          <a:xfrm>
            <a:off x="6749692" y="4543931"/>
            <a:ext cx="2503488" cy="1361928"/>
          </a:xfrm>
        </p:spPr>
        <p:txBody>
          <a:bodyPr/>
          <a:lstStyle>
            <a:lvl1pPr>
              <a:def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Описание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 bwMode="auto">
          <a:xfrm>
            <a:off x="1112087" y="4232334"/>
            <a:ext cx="25252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Прямая соединительная линия 21"/>
          <p:cNvCxnSpPr/>
          <p:nvPr/>
        </p:nvCxnSpPr>
        <p:spPr bwMode="auto">
          <a:xfrm>
            <a:off x="3794904" y="4232334"/>
            <a:ext cx="25252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Прямая соединительная линия 22"/>
          <p:cNvCxnSpPr/>
          <p:nvPr/>
        </p:nvCxnSpPr>
        <p:spPr bwMode="auto">
          <a:xfrm>
            <a:off x="6727886" y="4232334"/>
            <a:ext cx="25252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Прямая соединительная линия 23"/>
          <p:cNvCxnSpPr/>
          <p:nvPr/>
        </p:nvCxnSpPr>
        <p:spPr bwMode="auto">
          <a:xfrm>
            <a:off x="1112087" y="4232334"/>
            <a:ext cx="25252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Прямая соединительная линия 28"/>
          <p:cNvCxnSpPr/>
          <p:nvPr/>
        </p:nvCxnSpPr>
        <p:spPr bwMode="auto">
          <a:xfrm>
            <a:off x="3794904" y="4232334"/>
            <a:ext cx="25252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Прямая соединительная линия 29"/>
          <p:cNvCxnSpPr/>
          <p:nvPr/>
        </p:nvCxnSpPr>
        <p:spPr bwMode="auto">
          <a:xfrm>
            <a:off x="6727886" y="4232334"/>
            <a:ext cx="25252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Прямая соединительная линия 30"/>
          <p:cNvCxnSpPr/>
          <p:nvPr/>
        </p:nvCxnSpPr>
        <p:spPr bwMode="auto">
          <a:xfrm>
            <a:off x="1112087" y="4232334"/>
            <a:ext cx="25252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31"/>
          <p:cNvCxnSpPr/>
          <p:nvPr/>
        </p:nvCxnSpPr>
        <p:spPr bwMode="auto">
          <a:xfrm>
            <a:off x="3794904" y="4232334"/>
            <a:ext cx="25252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32"/>
          <p:cNvCxnSpPr/>
          <p:nvPr/>
        </p:nvCxnSpPr>
        <p:spPr bwMode="auto">
          <a:xfrm>
            <a:off x="6727886" y="4232334"/>
            <a:ext cx="25252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Прямая соединительная линия 33"/>
          <p:cNvCxnSpPr/>
          <p:nvPr userDrawn="1"/>
        </p:nvCxnSpPr>
        <p:spPr bwMode="auto">
          <a:xfrm>
            <a:off x="1112087" y="4232334"/>
            <a:ext cx="25252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Прямая соединительная линия 34"/>
          <p:cNvCxnSpPr/>
          <p:nvPr userDrawn="1"/>
        </p:nvCxnSpPr>
        <p:spPr bwMode="auto">
          <a:xfrm>
            <a:off x="3794904" y="4232334"/>
            <a:ext cx="25252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Прямая соединительная линия 35"/>
          <p:cNvCxnSpPr/>
          <p:nvPr userDrawn="1"/>
        </p:nvCxnSpPr>
        <p:spPr bwMode="auto">
          <a:xfrm>
            <a:off x="6727886" y="4232334"/>
            <a:ext cx="25252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Дата 2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5C2B560-C4BD-4790-A04D-9014E365FFFF}" type="datetime1">
              <a:rPr lang="ru-RU" smtClean="0">
                <a:solidFill>
                  <a:srgbClr val="008C95"/>
                </a:solidFill>
              </a:rPr>
              <a:t>29.07.2024</a:t>
            </a:fld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ru-RU" smtClean="0"/>
              <a:t>Название презентации. Мероприятие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278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668D3-485A-4EC7-94A1-48316DB6A481}" type="datetime1">
              <a:rPr lang="ru-RU" smtClean="0">
                <a:solidFill>
                  <a:srgbClr val="008C95"/>
                </a:solidFill>
              </a:rPr>
              <a:t>29.07.2024</a:t>
            </a:fld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Название презентации. Мероприятие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7085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185750"/>
            <a:ext cx="2228850" cy="594518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86596" y="185750"/>
            <a:ext cx="6430154" cy="594518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0"/>
          </p:nvPr>
        </p:nvSpPr>
        <p:spPr>
          <a:xfrm rot="5400000">
            <a:off x="9667" y="6405385"/>
            <a:ext cx="406577" cy="311150"/>
          </a:xfrm>
          <a:ln/>
        </p:spPr>
        <p:txBody>
          <a:bodyPr/>
          <a:lstStyle>
            <a:lvl1pPr>
              <a:defRPr/>
            </a:lvl1pPr>
          </a:lstStyle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>
          <a:xfrm rot="5400000">
            <a:off x="-167128" y="4319045"/>
            <a:ext cx="813998" cy="234231"/>
          </a:xfrm>
        </p:spPr>
        <p:txBody>
          <a:bodyPr/>
          <a:lstStyle/>
          <a:p>
            <a:fld id="{14A0206A-7786-4CA1-9012-F2A726BCF448}" type="datetime1">
              <a:rPr lang="ru-RU" smtClean="0">
                <a:solidFill>
                  <a:srgbClr val="008C95"/>
                </a:solidFill>
              </a:rPr>
              <a:t>29.07.2024</a:t>
            </a:fld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>
          <a:xfrm rot="5400000">
            <a:off x="-1220315" y="1512118"/>
            <a:ext cx="3136900" cy="500702"/>
          </a:xfrm>
        </p:spPr>
        <p:txBody>
          <a:bodyPr/>
          <a:lstStyle/>
          <a:p>
            <a:r>
              <a:rPr lang="ru-RU" smtClean="0">
                <a:solidFill>
                  <a:prstClr val="black">
                    <a:lumMod val="85000"/>
                    <a:lumOff val="15000"/>
                  </a:prstClr>
                </a:solidFill>
              </a:rPr>
              <a:t>Название презентации. Мероприятие</a:t>
            </a:r>
            <a:endParaRPr lang="ru-RU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 rot="5400000">
            <a:off x="-2423484" y="3959546"/>
            <a:ext cx="5419725" cy="377185"/>
            <a:chOff x="4486275" y="6431621"/>
            <a:chExt cx="5419725" cy="377185"/>
          </a:xfrm>
        </p:grpSpPr>
        <p:pic>
          <p:nvPicPr>
            <p:cNvPr id="7" name="Изображение 1"/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082957" y="6538806"/>
              <a:ext cx="1203999" cy="270000"/>
            </a:xfrm>
            <a:prstGeom prst="rect">
              <a:avLst/>
            </a:prstGeom>
          </p:spPr>
        </p:pic>
        <p:cxnSp>
          <p:nvCxnSpPr>
            <p:cNvPr id="8" name="Прямая соединительная линия 7"/>
            <p:cNvCxnSpPr/>
            <p:nvPr userDrawn="1"/>
          </p:nvCxnSpPr>
          <p:spPr bwMode="auto">
            <a:xfrm>
              <a:off x="4486275" y="6431621"/>
              <a:ext cx="5419725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23000">
                    <a:schemeClr val="accent1">
                      <a:tint val="44500"/>
                      <a:satMod val="160000"/>
                    </a:schemeClr>
                  </a:gs>
                  <a:gs pos="79000">
                    <a:schemeClr val="bg1"/>
                  </a:gs>
                </a:gsLst>
                <a:lin ang="10800000" scaled="1"/>
                <a:tileRect/>
              </a:gra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pic>
        <p:nvPicPr>
          <p:cNvPr id="11" name="Изображение 1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-369213" y="5501957"/>
            <a:ext cx="1203999" cy="270000"/>
          </a:xfrm>
          <a:prstGeom prst="rect">
            <a:avLst/>
          </a:prstGeom>
        </p:spPr>
      </p:pic>
      <p:pic>
        <p:nvPicPr>
          <p:cNvPr id="14" name="Изображение 1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-369213" y="5501957"/>
            <a:ext cx="1203999" cy="270000"/>
          </a:xfrm>
          <a:prstGeom prst="rect">
            <a:avLst/>
          </a:prstGeom>
        </p:spPr>
      </p:pic>
      <p:grpSp>
        <p:nvGrpSpPr>
          <p:cNvPr id="12" name="Группа 11"/>
          <p:cNvGrpSpPr/>
          <p:nvPr/>
        </p:nvGrpSpPr>
        <p:grpSpPr>
          <a:xfrm rot="5400000">
            <a:off x="-2423484" y="3959545"/>
            <a:ext cx="5419725" cy="377185"/>
            <a:chOff x="4486275" y="6431621"/>
            <a:chExt cx="5419725" cy="377185"/>
          </a:xfrm>
        </p:grpSpPr>
        <p:pic>
          <p:nvPicPr>
            <p:cNvPr id="13" name="Изображение 1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827" r="7692" b="61472"/>
            <a:stretch/>
          </p:blipFill>
          <p:spPr>
            <a:xfrm>
              <a:off x="8082957" y="6538806"/>
              <a:ext cx="1203999" cy="270000"/>
            </a:xfrm>
            <a:prstGeom prst="rect">
              <a:avLst/>
            </a:prstGeom>
          </p:spPr>
        </p:pic>
        <p:cxnSp>
          <p:nvCxnSpPr>
            <p:cNvPr id="15" name="Прямая соединительная линия 14"/>
            <p:cNvCxnSpPr/>
            <p:nvPr userDrawn="1"/>
          </p:nvCxnSpPr>
          <p:spPr bwMode="auto">
            <a:xfrm>
              <a:off x="4486275" y="6431621"/>
              <a:ext cx="5419725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23000">
                    <a:schemeClr val="accent1">
                      <a:tint val="44500"/>
                      <a:satMod val="160000"/>
                    </a:schemeClr>
                  </a:gs>
                  <a:gs pos="79000">
                    <a:schemeClr val="bg1"/>
                  </a:gs>
                </a:gsLst>
                <a:lin ang="10800000" scaled="1"/>
                <a:tileRect/>
              </a:gra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6" name="Группа 15"/>
          <p:cNvGrpSpPr/>
          <p:nvPr userDrawn="1"/>
        </p:nvGrpSpPr>
        <p:grpSpPr>
          <a:xfrm rot="5400000">
            <a:off x="-2423484" y="3959545"/>
            <a:ext cx="5419725" cy="377185"/>
            <a:chOff x="4486275" y="6431621"/>
            <a:chExt cx="5419725" cy="377185"/>
          </a:xfrm>
        </p:grpSpPr>
        <p:pic>
          <p:nvPicPr>
            <p:cNvPr id="17" name="Изображение 1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827" r="7692" b="61472"/>
            <a:stretch/>
          </p:blipFill>
          <p:spPr>
            <a:xfrm>
              <a:off x="8082957" y="6538806"/>
              <a:ext cx="1203999" cy="270000"/>
            </a:xfrm>
            <a:prstGeom prst="rect">
              <a:avLst/>
            </a:prstGeom>
          </p:spPr>
        </p:pic>
        <p:cxnSp>
          <p:nvCxnSpPr>
            <p:cNvPr id="18" name="Прямая соединительная линия 17"/>
            <p:cNvCxnSpPr/>
            <p:nvPr userDrawn="1"/>
          </p:nvCxnSpPr>
          <p:spPr bwMode="auto">
            <a:xfrm>
              <a:off x="4486275" y="6431621"/>
              <a:ext cx="5419725" cy="0"/>
            </a:xfrm>
            <a:prstGeom prst="line">
              <a:avLst/>
            </a:prstGeom>
            <a:solidFill>
              <a:schemeClr val="accent1"/>
            </a:solidFill>
            <a:ln w="76200" cap="flat" cmpd="sng" algn="ctr"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23000">
                    <a:schemeClr val="accent1">
                      <a:tint val="44500"/>
                      <a:satMod val="160000"/>
                    </a:schemeClr>
                  </a:gs>
                  <a:gs pos="79000">
                    <a:schemeClr val="bg1"/>
                  </a:gs>
                </a:gsLst>
                <a:lin ang="10800000" scaled="1"/>
                <a:tileRect/>
              </a:gra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21186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53545807"/>
              </p:ext>
            </p:extLst>
          </p:nvPr>
        </p:nvGraphicFramePr>
        <p:xfrm>
          <a:off x="1596" y="1602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67" name="Слайд think-cell" r:id="rId4" imgW="270" imgH="270" progId="TCLayout.ActiveDocument.1">
                  <p:embed/>
                </p:oleObj>
              </mc:Choice>
              <mc:Fallback>
                <p:oleObj name="Слайд think-cell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6" y="1602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80A53-599C-4607-8875-050A3D3F98E2}" type="datetime1">
              <a:rPr lang="ru-RU" smtClean="0">
                <a:solidFill>
                  <a:srgbClr val="008C95"/>
                </a:solidFill>
              </a:rPr>
              <a:t>29.07.2024</a:t>
            </a:fld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Название презентации. Мероприятие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857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B39A3-D9CA-4AD0-B579-5E5BA86B216A}" type="datetime1">
              <a:rPr lang="ru-RU" smtClean="0">
                <a:solidFill>
                  <a:srgbClr val="008C95"/>
                </a:solidFill>
              </a:rPr>
              <a:t>29.07.2024</a:t>
            </a:fld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Название презентации. Мероприятие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352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9556171"/>
              </p:ext>
            </p:extLst>
          </p:nvPr>
        </p:nvGraphicFramePr>
        <p:xfrm>
          <a:off x="1594" y="160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91" name="Слайд think-cell" r:id="rId4" imgW="270" imgH="270" progId="TCLayout.ActiveDocument.1">
                  <p:embed/>
                </p:oleObj>
              </mc:Choice>
              <mc:Fallback>
                <p:oleObj name="Слайд think-cell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4" y="160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49" y="923026"/>
            <a:ext cx="9341329" cy="53317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10ED7-73CC-4BAB-A075-7E35825C4F80}" type="datetime1">
              <a:rPr lang="ru-RU" smtClean="0">
                <a:solidFill>
                  <a:srgbClr val="008C95"/>
                </a:solidFill>
              </a:rPr>
              <a:t>29.07.2024</a:t>
            </a:fld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Название презентации. Мероприятие</a:t>
            </a: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35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9562" y="2488255"/>
            <a:ext cx="9221638" cy="1362075"/>
          </a:xfrm>
        </p:spPr>
        <p:txBody>
          <a:bodyPr anchor="t"/>
          <a:lstStyle>
            <a:lvl1pPr algn="ctr">
              <a:defRPr sz="2400" b="0" cap="all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10EC1-61F4-483B-9A98-4343C4E382C0}" type="datetime1">
              <a:rPr lang="ru-RU" smtClean="0">
                <a:solidFill>
                  <a:srgbClr val="008C95"/>
                </a:solidFill>
              </a:rPr>
              <a:t>29.07.2024</a:t>
            </a:fld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Название презентации. Мероприятие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111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85750" y="938844"/>
            <a:ext cx="4614054" cy="5315906"/>
          </a:xfrm>
        </p:spPr>
        <p:txBody>
          <a:bodyPr/>
          <a:lstStyle>
            <a:lvl1pPr>
              <a:defRPr sz="1800"/>
            </a:lvl1pPr>
            <a:lvl2pPr marL="534988" indent="-190500">
              <a:defRPr sz="1600"/>
            </a:lvl2pPr>
            <a:lvl3pPr marL="896938" indent="-203200">
              <a:defRPr sz="1500"/>
            </a:lvl3pPr>
            <a:lvl4pPr marL="1165225" indent="-176213">
              <a:tabLst>
                <a:tab pos="1165225" algn="l"/>
              </a:tabLst>
              <a:defRPr sz="1200" b="0"/>
            </a:lvl4pPr>
            <a:lvl5pPr marL="1431925" indent="-149225">
              <a:defRPr sz="12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26145" y="938844"/>
            <a:ext cx="4622680" cy="5315906"/>
          </a:xfrm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lang="ru-RU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1905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ru-RU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6938" indent="-2032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ru-RU" sz="1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65225" indent="-176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ru-RU" sz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1925" indent="-149225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lang="ru-RU" sz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85D7B-896F-47B6-A24F-2311C50CCB43}" type="datetime1">
              <a:rPr lang="ru-RU" smtClean="0">
                <a:solidFill>
                  <a:srgbClr val="008C95"/>
                </a:solidFill>
              </a:rPr>
              <a:t>29.07.2024</a:t>
            </a:fld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Название презентации. Мероприятие</a:t>
            </a: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479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4"/>
            <a:ext cx="4376870" cy="407987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5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5" y="2174874"/>
            <a:ext cx="4378590" cy="407987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5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3C27D-D740-4248-8503-039F24894101}" type="datetime1">
              <a:rPr lang="ru-RU" smtClean="0">
                <a:solidFill>
                  <a:srgbClr val="008C95"/>
                </a:solidFill>
              </a:rPr>
              <a:t>29.07.2024</a:t>
            </a:fld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Название презентации. Мероприятие</a:t>
            </a:r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188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8" y="273050"/>
            <a:ext cx="3259006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2" y="1123950"/>
            <a:ext cx="5537729" cy="50022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500"/>
            </a:lvl3pPr>
            <a:lvl4pPr>
              <a:defRPr sz="12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8" y="1435103"/>
            <a:ext cx="3259006" cy="4691063"/>
          </a:xfrm>
        </p:spPr>
        <p:txBody>
          <a:bodyPr/>
          <a:lstStyle>
            <a:lvl1pPr marL="0" indent="0">
              <a:buNone/>
              <a:defRPr sz="12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51FCF-D574-40C1-A52D-4F578CCEA974}" type="datetime1">
              <a:rPr lang="ru-RU" smtClean="0">
                <a:solidFill>
                  <a:srgbClr val="008C95"/>
                </a:solidFill>
              </a:rPr>
              <a:t>29.07.2024</a:t>
            </a:fld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Название презентации. Мероприятие</a:t>
            </a: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702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6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E7103-7DDC-4611-8B84-C967EB351101}" type="datetime1">
              <a:rPr lang="ru-RU" smtClean="0">
                <a:solidFill>
                  <a:srgbClr val="008C95"/>
                </a:solidFill>
              </a:rPr>
              <a:t>29.07.2024</a:t>
            </a:fld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Название презентации. Мероприятие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029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vmlDrawing" Target="../drawings/vmlDrawing1.v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45295120"/>
              </p:ext>
            </p:extLst>
          </p:nvPr>
        </p:nvGraphicFramePr>
        <p:xfrm>
          <a:off x="1594" y="160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109" name="Слайд think-cell" r:id="rId19" imgW="270" imgH="270" progId="TCLayout.ActiveDocument.1">
                  <p:embed/>
                </p:oleObj>
              </mc:Choice>
              <mc:Fallback>
                <p:oleObj name="Слайд think-cell" r:id="rId19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94" y="160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 hidden="1"/>
          <p:cNvSpPr/>
          <p:nvPr userDrawn="1">
            <p:custDataLst>
              <p:tags r:id="rId18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/>
              <a:ea typeface="+mj-ea"/>
              <a:cs typeface="+mj-cs"/>
              <a:sym typeface="Arial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4672" y="205467"/>
            <a:ext cx="9351033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dirty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49" y="923026"/>
            <a:ext cx="9341329" cy="5330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91424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dirty="0"/>
              <a:t>Образец текста</a:t>
            </a:r>
          </a:p>
          <a:p>
            <a:pPr lvl="1"/>
            <a:r>
              <a:rPr lang="ru-RU" altLang="en-US" dirty="0"/>
              <a:t>Второй уровень</a:t>
            </a:r>
          </a:p>
          <a:p>
            <a:pPr lvl="2"/>
            <a:r>
              <a:rPr lang="ru-RU" altLang="en-US" dirty="0"/>
              <a:t>Третий уровень</a:t>
            </a:r>
          </a:p>
          <a:p>
            <a:pPr lvl="3"/>
            <a:r>
              <a:rPr lang="ru-RU" altLang="en-US" dirty="0"/>
              <a:t>Четвертый уровень</a:t>
            </a:r>
          </a:p>
          <a:p>
            <a:pPr lvl="4"/>
            <a:r>
              <a:rPr lang="ru-RU" altLang="en-US" dirty="0"/>
              <a:t>Пятый уровень</a:t>
            </a:r>
          </a:p>
        </p:txBody>
      </p:sp>
      <p:sp>
        <p:nvSpPr>
          <p:cNvPr id="12701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9045" y="6392551"/>
            <a:ext cx="471821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800" b="0" i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DBD563E-B0D3-447F-AFD2-910202E21AB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0077457" y="109538"/>
            <a:ext cx="663575" cy="582612"/>
          </a:xfrm>
          <a:prstGeom prst="rect">
            <a:avLst/>
          </a:prstGeom>
          <a:solidFill>
            <a:srgbClr val="008C9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0</a:t>
            </a:r>
          </a:p>
          <a:p>
            <a:pPr algn="ctr" eaLnBrk="1" hangingPunct="1">
              <a:defRPr/>
            </a:pPr>
            <a:r>
              <a:rPr lang="en-US" sz="1100" dirty="0">
                <a:solidFill>
                  <a:srgbClr val="FFFFFF"/>
                </a:solidFill>
              </a:rPr>
              <a:t>140</a:t>
            </a:r>
            <a:endParaRPr lang="ru-RU" sz="1100" dirty="0">
              <a:solidFill>
                <a:srgbClr val="FFFFFF"/>
              </a:solidFill>
            </a:endParaRP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1</a:t>
            </a:r>
            <a:r>
              <a:rPr lang="en-US" sz="1100" dirty="0">
                <a:solidFill>
                  <a:srgbClr val="FFFFFF"/>
                </a:solidFill>
              </a:rPr>
              <a:t>49</a:t>
            </a:r>
            <a:endParaRPr lang="ru-RU" sz="1100" dirty="0">
              <a:solidFill>
                <a:srgbClr val="FFFF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077457" y="1274763"/>
            <a:ext cx="663575" cy="584200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208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208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208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0077457" y="692152"/>
            <a:ext cx="663575" cy="582613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153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204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0077457" y="2182813"/>
            <a:ext cx="663575" cy="5842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000000"/>
                </a:solidFill>
              </a:rPr>
              <a:t>242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000000"/>
                </a:solidFill>
              </a:rPr>
              <a:t>242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000000"/>
                </a:solidFill>
              </a:rPr>
              <a:t>242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10077457" y="2760663"/>
            <a:ext cx="663575" cy="582612"/>
          </a:xfrm>
          <a:prstGeom prst="rect">
            <a:avLst/>
          </a:prstGeom>
          <a:solidFill>
            <a:srgbClr val="B2D2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178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210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216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0077457" y="3343281"/>
            <a:ext cx="663575" cy="582613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000000"/>
                </a:solidFill>
              </a:rPr>
              <a:t>255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000000"/>
                </a:solidFill>
              </a:rPr>
              <a:t>192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10077457" y="3925888"/>
            <a:ext cx="663575" cy="582612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192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0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10077457" y="5091113"/>
            <a:ext cx="663575" cy="584200"/>
          </a:xfrm>
          <a:prstGeom prst="rect">
            <a:avLst/>
          </a:prstGeom>
          <a:solidFill>
            <a:srgbClr val="8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128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128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128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0077457" y="5675313"/>
            <a:ext cx="663575" cy="584200"/>
          </a:xfrm>
          <a:prstGeom prst="rect">
            <a:avLst/>
          </a:prstGeom>
          <a:solidFill>
            <a:srgbClr val="F5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245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138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31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10077459" y="1274763"/>
            <a:ext cx="663575" cy="584200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208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208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208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0077459" y="692152"/>
            <a:ext cx="663575" cy="582613"/>
          </a:xfrm>
          <a:prstGeom prst="rect">
            <a:avLst/>
          </a:prstGeom>
          <a:solidFill>
            <a:srgbClr val="99CC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153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204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10077459" y="2182813"/>
            <a:ext cx="663575" cy="5842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000000"/>
                </a:solidFill>
              </a:rPr>
              <a:t>242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000000"/>
                </a:solidFill>
              </a:rPr>
              <a:t>242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000000"/>
                </a:solidFill>
              </a:rPr>
              <a:t>242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10077459" y="2760663"/>
            <a:ext cx="663575" cy="582612"/>
          </a:xfrm>
          <a:prstGeom prst="rect">
            <a:avLst/>
          </a:prstGeom>
          <a:solidFill>
            <a:srgbClr val="B2D2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178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210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216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10077459" y="3343281"/>
            <a:ext cx="663575" cy="582613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000000"/>
                </a:solidFill>
              </a:rPr>
              <a:t>255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000000"/>
                </a:solidFill>
              </a:rPr>
              <a:t>192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10077459" y="3925888"/>
            <a:ext cx="663575" cy="582612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192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0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0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10077459" y="5091113"/>
            <a:ext cx="663575" cy="584200"/>
          </a:xfrm>
          <a:prstGeom prst="rect">
            <a:avLst/>
          </a:prstGeom>
          <a:solidFill>
            <a:srgbClr val="8080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128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128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128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10077459" y="5675313"/>
            <a:ext cx="663575" cy="584200"/>
          </a:xfrm>
          <a:prstGeom prst="rect">
            <a:avLst/>
          </a:prstGeom>
          <a:solidFill>
            <a:srgbClr val="F58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245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138</a:t>
            </a:r>
          </a:p>
          <a:p>
            <a:pPr algn="ctr" eaLnBrk="1" hangingPunct="1">
              <a:defRPr/>
            </a:pPr>
            <a:r>
              <a:rPr lang="ru-RU" sz="1100" dirty="0">
                <a:solidFill>
                  <a:srgbClr val="FFFFFF"/>
                </a:solidFill>
              </a:rPr>
              <a:t>31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2"/>
          </p:nvPr>
        </p:nvSpPr>
        <p:spPr>
          <a:xfrm>
            <a:off x="6872038" y="6469470"/>
            <a:ext cx="813998" cy="234231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lang="ru-RU" sz="800" i="0" kern="120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B4F87F4-8537-4974-8D36-4BB680327BA1}" type="datetime1">
              <a:rPr lang="ru-RU" smtClean="0">
                <a:solidFill>
                  <a:srgbClr val="008C95"/>
                </a:solidFill>
              </a:rPr>
              <a:t>29.07.2024</a:t>
            </a:fld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287666" y="6248070"/>
            <a:ext cx="6417933" cy="455631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lang="ru-RU" sz="800" i="0" kern="120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Название презентации. Мероприятие</a:t>
            </a:r>
            <a:endParaRPr lang="ru-RU"/>
          </a:p>
        </p:txBody>
      </p:sp>
      <p:pic>
        <p:nvPicPr>
          <p:cNvPr id="35" name="Изображение 1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0062" y="6495572"/>
            <a:ext cx="966788" cy="182703"/>
          </a:xfrm>
          <a:prstGeom prst="rect">
            <a:avLst/>
          </a:prstGeom>
        </p:spPr>
      </p:pic>
      <p:cxnSp>
        <p:nvCxnSpPr>
          <p:cNvPr id="36" name="Прямая соединительная линия 35"/>
          <p:cNvCxnSpPr/>
          <p:nvPr/>
        </p:nvCxnSpPr>
        <p:spPr bwMode="auto">
          <a:xfrm>
            <a:off x="6711351" y="6326846"/>
            <a:ext cx="3194649" cy="0"/>
          </a:xfrm>
          <a:prstGeom prst="line">
            <a:avLst/>
          </a:prstGeom>
          <a:solidFill>
            <a:schemeClr val="accent1"/>
          </a:solidFill>
          <a:ln w="47625" cap="flat" cmpd="sng" algn="ctr"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68000">
                  <a:schemeClr val="accent1">
                    <a:tint val="44500"/>
                    <a:satMod val="160000"/>
                  </a:schemeClr>
                </a:gs>
                <a:gs pos="100000">
                  <a:schemeClr val="bg1"/>
                </a:gs>
              </a:gsLst>
              <a:lin ang="1080000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12720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188" r:id="rId2"/>
    <p:sldLayoutId id="2147484189" r:id="rId3"/>
    <p:sldLayoutId id="2147484190" r:id="rId4"/>
    <p:sldLayoutId id="2147484191" r:id="rId5"/>
    <p:sldLayoutId id="2147484192" r:id="rId6"/>
    <p:sldLayoutId id="2147484193" r:id="rId7"/>
    <p:sldLayoutId id="2147484194" r:id="rId8"/>
    <p:sldLayoutId id="2147484195" r:id="rId9"/>
    <p:sldLayoutId id="2147484196" r:id="rId10"/>
    <p:sldLayoutId id="2147484197" r:id="rId11"/>
    <p:sldLayoutId id="2147484198" r:id="rId12"/>
    <p:sldLayoutId id="2147484199" r:id="rId13"/>
    <p:sldLayoutId id="2147484200" r:id="rId14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>
          <a:solidFill>
            <a:schemeClr val="accent1"/>
          </a:solidFill>
          <a:latin typeface="Arial" charset="0"/>
        </a:defRPr>
      </a:lvl5pPr>
      <a:lvl6pPr marL="457119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6pPr>
      <a:lvl7pPr marL="914239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7pPr>
      <a:lvl8pPr marL="1371358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8pPr>
      <a:lvl9pPr marL="1828477" algn="l" rtl="0" eaLnBrk="1" fontAlgn="base" hangingPunct="1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None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34988" indent="-1905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</a:defRPr>
      </a:lvl2pPr>
      <a:lvl3pPr marL="801688" indent="-1079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500">
          <a:solidFill>
            <a:schemeClr val="tx1"/>
          </a:solidFill>
          <a:latin typeface="+mn-lt"/>
        </a:defRPr>
      </a:lvl3pPr>
      <a:lvl4pPr marL="1165225" indent="-176213" algn="l" rtl="0" eaLnBrk="1" fontAlgn="base" hangingPunct="1">
        <a:spcBef>
          <a:spcPct val="20000"/>
        </a:spcBef>
        <a:spcAft>
          <a:spcPct val="0"/>
        </a:spcAft>
        <a:buClrTx/>
        <a:buFont typeface="Arial" panose="020B0604020202020204" pitchFamily="34" charset="0"/>
        <a:buChar char="•"/>
        <a:defRPr sz="1200">
          <a:solidFill>
            <a:schemeClr val="tx1"/>
          </a:solidFill>
          <a:latin typeface="+mn-lt"/>
        </a:defRPr>
      </a:lvl4pPr>
      <a:lvl5pPr marL="1431925" indent="-149225" algn="l" rtl="0" eaLnBrk="1" fontAlgn="base" hangingPunct="1">
        <a:spcBef>
          <a:spcPct val="20000"/>
        </a:spcBef>
        <a:spcAft>
          <a:spcPct val="0"/>
        </a:spcAft>
        <a:buClr>
          <a:schemeClr val="accent4"/>
        </a:buClr>
        <a:buFont typeface="Arial" panose="020B0604020202020204" pitchFamily="34" charset="0"/>
        <a:buChar char="•"/>
        <a:defRPr sz="1200">
          <a:solidFill>
            <a:schemeClr val="tx1"/>
          </a:solidFill>
          <a:latin typeface="+mn-lt"/>
        </a:defRPr>
      </a:lvl5pPr>
      <a:lvl6pPr marL="2055450" indent="-315857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6pPr>
      <a:lvl7pPr marL="2512570" indent="-315857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7pPr>
      <a:lvl8pPr marL="2969689" indent="-315857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8pPr>
      <a:lvl9pPr marL="3426808" indent="-315857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67326" y="2447002"/>
            <a:ext cx="94741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-180975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361950" algn="l"/>
              </a:tabLst>
            </a:pP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Подумайте, какие опасные события могут произойти (как источники опасности могут воздействовать на людей и окружающую среду</a:t>
            </a:r>
            <a:r>
              <a:rPr lang="ru-RU" altLang="ru-RU" sz="900" dirty="0" smtClean="0">
                <a:ea typeface="Times New Roman" pitchFamily="18" charset="0"/>
                <a:cs typeface="Times New Roman" panose="02020603050405020304" pitchFamily="18" charset="0"/>
              </a:rPr>
              <a:t>).</a:t>
            </a:r>
            <a:endParaRPr lang="ru-RU" altLang="ru-RU" sz="900" dirty="0">
              <a:ea typeface="Times New Roman" pitchFamily="18" charset="0"/>
              <a:cs typeface="Times New Roman" panose="02020603050405020304" pitchFamily="18" charset="0"/>
            </a:endParaRPr>
          </a:p>
          <a:p>
            <a:pPr marL="180975" lvl="1" indent="-180975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361950" algn="l"/>
              </a:tabLst>
            </a:pP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Для каждого источника опасности для жизни и здоровья </a:t>
            </a:r>
            <a:r>
              <a:rPr lang="ru-RU" altLang="ru-RU" sz="900" dirty="0" smtClean="0">
                <a:ea typeface="Times New Roman" pitchFamily="18" charset="0"/>
                <a:cs typeface="Times New Roman" panose="02020603050405020304" pitchFamily="18" charset="0"/>
              </a:rPr>
              <a:t>людей (</a:t>
            </a:r>
            <a:r>
              <a:rPr lang="en-US" altLang="ru-RU" sz="900" dirty="0" smtClean="0">
                <a:ea typeface="Times New Roman" pitchFamily="18" charset="0"/>
                <a:cs typeface="Times New Roman" panose="02020603050405020304" pitchFamily="18" charset="0"/>
              </a:rPr>
              <a:t>a</a:t>
            </a:r>
            <a:r>
              <a:rPr lang="ru-RU" altLang="ru-RU" sz="900" dirty="0" smtClean="0">
                <a:ea typeface="Times New Roman" pitchFamily="18" charset="0"/>
                <a:cs typeface="Times New Roman" panose="02020603050405020304" pitchFamily="18" charset="0"/>
              </a:rPr>
              <a:t>,</a:t>
            </a:r>
            <a:r>
              <a:rPr lang="en-US" altLang="ru-RU" sz="900" dirty="0" smtClean="0">
                <a:ea typeface="Times New Roman" pitchFamily="18" charset="0"/>
                <a:cs typeface="Times New Roman" panose="02020603050405020304" pitchFamily="18" charset="0"/>
              </a:rPr>
              <a:t> b)</a:t>
            </a:r>
            <a:r>
              <a:rPr lang="ru-RU" altLang="ru-RU" sz="900" dirty="0" smtClean="0">
                <a:ea typeface="Times New Roman" pitchFamily="18" charset="0"/>
                <a:cs typeface="Times New Roman" panose="02020603050405020304" pitchFamily="18" charset="0"/>
              </a:rPr>
              <a:t>, окружающей среды (с) </a:t>
            </a: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определите</a:t>
            </a:r>
            <a:r>
              <a:rPr lang="ru-RU" altLang="ru-RU" sz="900" dirty="0" smtClean="0">
                <a:ea typeface="Times New Roman" pitchFamily="18" charset="0"/>
                <a:cs typeface="Times New Roman" panose="02020603050405020304" pitchFamily="18" charset="0"/>
              </a:rPr>
              <a:t>:</a:t>
            </a:r>
            <a:endParaRPr lang="ru-RU" altLang="ru-RU" sz="900" dirty="0">
              <a:ea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80A53-599C-4607-8875-050A3D3F98E2}" type="datetime1">
              <a:rPr lang="ru-RU" smtClean="0">
                <a:solidFill>
                  <a:srgbClr val="008C95"/>
                </a:solidFill>
              </a:rPr>
              <a:t>29.07.2024</a:t>
            </a:fld>
            <a:endParaRPr lang="ru-RU" dirty="0">
              <a:solidFill>
                <a:srgbClr val="008C95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D563E-B0D3-447F-AFD2-910202E21ABB}" type="slidenum">
              <a:rPr lang="ru-RU" smtClean="0"/>
              <a:pPr/>
              <a:t>1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5981607"/>
              </p:ext>
            </p:extLst>
          </p:nvPr>
        </p:nvGraphicFramePr>
        <p:xfrm>
          <a:off x="230988" y="1357503"/>
          <a:ext cx="9494521" cy="31024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18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75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0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Шаг 1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Определить источники опасности, которые существуют или могут возникнуть в ходе выполнения данной </a:t>
                      </a:r>
                      <a:r>
                        <a:rPr lang="ru-RU" sz="900" dirty="0" smtClean="0">
                          <a:effectLst/>
                        </a:rPr>
                        <a:t>работы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312731"/>
              </p:ext>
            </p:extLst>
          </p:nvPr>
        </p:nvGraphicFramePr>
        <p:xfrm>
          <a:off x="230988" y="2162131"/>
          <a:ext cx="9494521" cy="2925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695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49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25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Шаг 2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Оценить возможные последствия для людей и окружающей </a:t>
                      </a:r>
                      <a:r>
                        <a:rPr lang="ru-RU" sz="900" dirty="0" smtClean="0">
                          <a:effectLst/>
                        </a:rPr>
                        <a:t>среды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236959"/>
              </p:ext>
            </p:extLst>
          </p:nvPr>
        </p:nvGraphicFramePr>
        <p:xfrm>
          <a:off x="230988" y="3210104"/>
          <a:ext cx="9514893" cy="31916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02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126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9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Шаг 3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Определить и выполнить меры, необходимые для надежной защиты от источников </a:t>
                      </a:r>
                      <a:r>
                        <a:rPr lang="ru-RU" sz="900" dirty="0" smtClean="0">
                          <a:effectLst/>
                        </a:rPr>
                        <a:t>опасности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849789"/>
              </p:ext>
            </p:extLst>
          </p:nvPr>
        </p:nvGraphicFramePr>
        <p:xfrm>
          <a:off x="230988" y="4048385"/>
          <a:ext cx="9475511" cy="27758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52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2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7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Шаг 4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Продумать меры реагирования при возможной нештатной </a:t>
                      </a:r>
                      <a:r>
                        <a:rPr lang="ru-RU" sz="900" dirty="0" smtClean="0">
                          <a:effectLst/>
                        </a:rPr>
                        <a:t>ситуации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3104197" y="58570"/>
            <a:ext cx="35452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8C95"/>
                </a:solidFill>
              </a:rPr>
              <a:t>Памятка по проведению АБВР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10830" y="321486"/>
            <a:ext cx="912495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67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lang="ru-RU" altLang="ru-RU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Анализ безопасности выполнения работ состоит из пяти этапов под общим названием «5 шагов к безопасности». Проведение АБВР заключается в последовательном выполнении данных пяти шагов, на каждом из которых необходимо получить ответ на соответствующий данному шагу вопрос:</a:t>
            </a:r>
            <a:endParaRPr lang="ru-RU" altLang="ru-RU" sz="900" dirty="0">
              <a:cs typeface="Times New Roman" panose="02020603050405020304" pitchFamily="18" charset="0"/>
            </a:endParaRPr>
          </a:p>
          <a:p>
            <a:pPr marL="171450" lvl="0" indent="-171450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8C95"/>
              </a:buClr>
              <a:buFont typeface="Wingdings" panose="05000000000000000000" pitchFamily="2" charset="2"/>
              <a:buChar char="Ø"/>
              <a:tabLst>
                <a:tab pos="539750" algn="l"/>
              </a:tabLst>
            </a:pP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Шаг 1: Какие источники опасности существуют при выполнении данной работы?</a:t>
            </a:r>
            <a:endParaRPr lang="ru-RU" altLang="ru-RU" sz="900" dirty="0">
              <a:cs typeface="Times New Roman" panose="02020603050405020304" pitchFamily="18" charset="0"/>
            </a:endParaRPr>
          </a:p>
          <a:p>
            <a:pPr marL="171450" lvl="0" indent="-171450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8C95"/>
              </a:buClr>
              <a:buFont typeface="Wingdings" panose="05000000000000000000" pitchFamily="2" charset="2"/>
              <a:buChar char="Ø"/>
              <a:tabLst>
                <a:tab pos="539750" algn="l"/>
              </a:tabLst>
            </a:pP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Шаг 2: Какие могут быть последствия для людей и окружающей среды?</a:t>
            </a:r>
            <a:endParaRPr lang="ru-RU" altLang="ru-RU" sz="900" dirty="0">
              <a:cs typeface="Times New Roman" panose="02020603050405020304" pitchFamily="18" charset="0"/>
            </a:endParaRPr>
          </a:p>
          <a:p>
            <a:pPr marL="171450" lvl="0" indent="-171450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8C95"/>
              </a:buClr>
              <a:buFont typeface="Wingdings" panose="05000000000000000000" pitchFamily="2" charset="2"/>
              <a:buChar char="Ø"/>
              <a:tabLst>
                <a:tab pos="539750" algn="l"/>
              </a:tabLst>
            </a:pP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Шаг 3: Что необходимо сделать для защиты от источников опасности?</a:t>
            </a:r>
            <a:endParaRPr lang="ru-RU" altLang="ru-RU" sz="900" dirty="0">
              <a:cs typeface="Times New Roman" panose="02020603050405020304" pitchFamily="18" charset="0"/>
            </a:endParaRPr>
          </a:p>
          <a:p>
            <a:pPr marL="171450" lvl="0" indent="-171450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8C95"/>
              </a:buClr>
              <a:buFont typeface="Wingdings" panose="05000000000000000000" pitchFamily="2" charset="2"/>
              <a:buChar char="Ø"/>
              <a:tabLst>
                <a:tab pos="539750" algn="l"/>
              </a:tabLst>
            </a:pP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Шаг 4: Что делать, если ситуация выйдет из-под контроля?</a:t>
            </a:r>
            <a:endParaRPr lang="ru-RU" altLang="ru-RU" sz="900" dirty="0">
              <a:cs typeface="Times New Roman" panose="02020603050405020304" pitchFamily="18" charset="0"/>
            </a:endParaRPr>
          </a:p>
          <a:p>
            <a:pPr marL="171450" lvl="0" indent="-171450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8C95"/>
              </a:buClr>
              <a:buFont typeface="Wingdings" panose="05000000000000000000" pitchFamily="2" charset="2"/>
              <a:buChar char="Ø"/>
              <a:tabLst>
                <a:tab pos="539750" algn="l"/>
              </a:tabLst>
            </a:pP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Шаг 5: Можно ли начинать работу?</a:t>
            </a:r>
            <a:endParaRPr lang="ru-RU" altLang="ru-RU" sz="900" dirty="0"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60115" y="1655740"/>
            <a:ext cx="943336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-180975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361950" algn="l"/>
              </a:tabLst>
            </a:pP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Продумайте все этапы работы.</a:t>
            </a:r>
            <a:endParaRPr lang="ru-RU" altLang="ru-RU" sz="900" dirty="0">
              <a:cs typeface="Times New Roman" panose="02020603050405020304" pitchFamily="18" charset="0"/>
            </a:endParaRPr>
          </a:p>
          <a:p>
            <a:pPr marL="180975" lvl="1" indent="-180975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361950" algn="l"/>
              </a:tabLst>
            </a:pP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Определите, какие источники опасности для жизни и здоровья существуют или могут появиться на каждом из этапов.</a:t>
            </a:r>
            <a:endParaRPr lang="ru-RU" altLang="ru-RU" sz="900" dirty="0">
              <a:cs typeface="Times New Roman" panose="02020603050405020304" pitchFamily="18" charset="0"/>
            </a:endParaRPr>
          </a:p>
          <a:p>
            <a:pPr marL="180975" lvl="1" indent="-180975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361950" algn="l"/>
              </a:tabLst>
            </a:pP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Определите, какие источники опасности для окружающей среды существуют или могут появиться на каждом из этапов</a:t>
            </a:r>
            <a:r>
              <a:rPr lang="ru-RU" altLang="ru-RU" sz="900" dirty="0" smtClean="0">
                <a:ea typeface="Times New Roman" pitchFamily="18" charset="0"/>
                <a:cs typeface="Times New Roman" panose="02020603050405020304" pitchFamily="18" charset="0"/>
              </a:rPr>
              <a:t>.</a:t>
            </a:r>
            <a:endParaRPr lang="ru-RU" altLang="ru-RU" sz="900" dirty="0"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42795" y="3535575"/>
            <a:ext cx="952317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-180975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361950" algn="l"/>
              </a:tabLst>
            </a:pP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Какие меры необходимо принять для защиты жизни и здоровья людей, для предотвращения загрязнения окружающей среды (воды, воздуха, почвы)?</a:t>
            </a:r>
          </a:p>
          <a:p>
            <a:pPr marL="180975" lvl="1" indent="-180975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361950" algn="l"/>
              </a:tabLst>
            </a:pP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Есть ли у вас необходимые навыки, средства индивидуальной защиты, оборудование и приспособления?</a:t>
            </a:r>
          </a:p>
          <a:p>
            <a:pPr marL="180975" lvl="1" indent="-180975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361950" algn="l"/>
              </a:tabLst>
            </a:pP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Что еще необходимо сделать?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65925" y="4320670"/>
            <a:ext cx="9475511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-180975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361950" algn="l"/>
              </a:tabLst>
            </a:pP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Что может пойти не так, какие нештатные ситуации могут возникнуть?</a:t>
            </a:r>
          </a:p>
          <a:p>
            <a:pPr marL="180975" lvl="1" indent="-180975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361950" algn="l"/>
              </a:tabLst>
            </a:pP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Знаете ли вы, как действовать в нештатной  ситуации?</a:t>
            </a:r>
          </a:p>
          <a:p>
            <a:pPr marL="180975" lvl="1" indent="-180975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361950" algn="l"/>
              </a:tabLst>
            </a:pPr>
            <a:r>
              <a:rPr lang="ru-RU" altLang="ru-RU" sz="900" dirty="0">
                <a:ea typeface="Times New Roman" pitchFamily="18" charset="0"/>
                <a:cs typeface="Times New Roman" panose="02020603050405020304" pitchFamily="18" charset="0"/>
              </a:rPr>
              <a:t>Сможете ли вы вызвать помощь или оказать её самостоятельно? </a:t>
            </a:r>
            <a:endParaRPr lang="ru-RU" altLang="ru-RU" sz="900" dirty="0" smtClean="0">
              <a:ea typeface="Times New Roman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458389"/>
              </p:ext>
            </p:extLst>
          </p:nvPr>
        </p:nvGraphicFramePr>
        <p:xfrm>
          <a:off x="230988" y="2819429"/>
          <a:ext cx="9474109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0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522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0029">
                <a:tc>
                  <a:txBody>
                    <a:bodyPr/>
                    <a:lstStyle/>
                    <a:p>
                      <a:pPr marL="228600" marR="0" indent="-228600" algn="just" defTabSz="9142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arenR"/>
                        <a:tabLst/>
                        <a:defRPr/>
                      </a:pPr>
                      <a:r>
                        <a:rPr lang="ru-RU" altLang="ru-RU" sz="800" b="0" dirty="0" smtClean="0">
                          <a:solidFill>
                            <a:schemeClr val="tx1"/>
                          </a:solidFill>
                        </a:rPr>
                        <a:t>кто может пострадать?</a:t>
                      </a:r>
                    </a:p>
                  </a:txBody>
                  <a:tcPr>
                    <a:solidFill>
                      <a:srgbClr val="B2D2D8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just">
                        <a:buFont typeface="+mj-lt"/>
                        <a:buAutoNum type="alphaLcParenR" startAt="2"/>
                      </a:pPr>
                      <a:r>
                        <a:rPr lang="ru-RU" altLang="ru-RU" sz="800" b="0" dirty="0" smtClean="0">
                          <a:solidFill>
                            <a:schemeClr val="tx1"/>
                          </a:solidFill>
                        </a:rPr>
                        <a:t>насколько тяжелыми могут быть последствия?</a:t>
                      </a:r>
                    </a:p>
                  </a:txBody>
                  <a:tcPr>
                    <a:solidFill>
                      <a:srgbClr val="B2D2D8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just">
                        <a:buFont typeface="+mj-lt"/>
                        <a:buAutoNum type="alphaLcParenR" startAt="3"/>
                      </a:pPr>
                      <a:r>
                        <a:rPr lang="ru-RU" sz="800" b="0" dirty="0" smtClean="0">
                          <a:solidFill>
                            <a:schemeClr val="tx1"/>
                          </a:solidFill>
                        </a:rPr>
                        <a:t>к каким последствиям может привести его воздействие на окружающую среду</a:t>
                      </a:r>
                      <a:endParaRPr lang="ru-RU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2D2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6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93456" y="6595382"/>
            <a:ext cx="6417933" cy="140976"/>
          </a:xfrm>
        </p:spPr>
        <p:txBody>
          <a:bodyPr/>
          <a:lstStyle/>
          <a:p>
            <a:r>
              <a:rPr lang="ru-RU" dirty="0"/>
              <a:t>Разработчик: Гарбер Е.Г., тел. 58-55; (</a:t>
            </a:r>
            <a:r>
              <a:rPr lang="ru-RU"/>
              <a:t>Охрана </a:t>
            </a:r>
            <a:r>
              <a:rPr lang="ru-RU" smtClean="0"/>
              <a:t>труда </a:t>
            </a:r>
            <a:r>
              <a:rPr lang="ru-RU"/>
              <a:t>промышленная </a:t>
            </a:r>
            <a:r>
              <a:rPr lang="ru-RU" smtClean="0"/>
              <a:t>безопасность)</a:t>
            </a:r>
            <a:endParaRPr lang="ru-RU" dirty="0"/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525064"/>
              </p:ext>
            </p:extLst>
          </p:nvPr>
        </p:nvGraphicFramePr>
        <p:xfrm>
          <a:off x="235064" y="4809362"/>
          <a:ext cx="9523215" cy="38430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76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46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3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Шаг 5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Принять решение о возможности начать или продолжить </a:t>
                      </a:r>
                      <a:r>
                        <a:rPr lang="ru-RU" sz="900" dirty="0" smtClean="0">
                          <a:effectLst/>
                        </a:rPr>
                        <a:t>работу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127651" y="5196514"/>
            <a:ext cx="95232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-180975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altLang="ru-RU" sz="900" dirty="0">
                <a:ea typeface="Times New Roman" pitchFamily="18" charset="0"/>
                <a:cs typeface="Times New Roman" pitchFamily="18" charset="0"/>
              </a:rPr>
              <a:t>Были ли выполнены все необходимые меры защиты от источников опасности? </a:t>
            </a:r>
            <a:endParaRPr lang="ru-RU" altLang="ru-RU" sz="900" dirty="0"/>
          </a:p>
          <a:p>
            <a:pPr marL="180975" lvl="1" indent="-180975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altLang="ru-RU" sz="900" dirty="0">
                <a:ea typeface="Times New Roman" pitchFamily="18" charset="0"/>
                <a:cs typeface="Times New Roman" pitchFamily="18" charset="0"/>
              </a:rPr>
              <a:t>Уверены ли вы, что теперь работу можно выполнять безопасно?</a:t>
            </a:r>
            <a:endParaRPr lang="ru-RU" altLang="ru-RU" sz="900" dirty="0"/>
          </a:p>
          <a:p>
            <a:pPr marL="180975" lvl="1" indent="-180975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altLang="ru-RU" sz="900" dirty="0">
                <a:ea typeface="Times New Roman" pitchFamily="18" charset="0"/>
                <a:cs typeface="Times New Roman" pitchFamily="18" charset="0"/>
              </a:rPr>
              <a:t>Уверены ли вы, что не произойдет загрязнения окружающей природной среды?</a:t>
            </a:r>
            <a:endParaRPr lang="ru-RU" altLang="ru-RU" sz="900" dirty="0"/>
          </a:p>
          <a:p>
            <a:pPr marL="180975" lvl="1" indent="-180975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altLang="ru-RU" sz="900" dirty="0">
                <a:ea typeface="Times New Roman" pitchFamily="18" charset="0"/>
                <a:cs typeface="Times New Roman" pitchFamily="18" charset="0"/>
              </a:rPr>
              <a:t>Если не уверены – не начинайте работу! Обратитесь к руководителю. Разработайте и выполните необходимые меры защиты</a:t>
            </a:r>
            <a:endParaRPr lang="ru-RU" altLang="ru-RU" sz="9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735213" y="20084"/>
            <a:ext cx="217078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00" dirty="0">
                <a:solidFill>
                  <a:schemeClr val="bg1">
                    <a:lumMod val="65000"/>
                  </a:schemeClr>
                </a:solidFill>
                <a:ea typeface="Times New Roman" pitchFamily="18" charset="0"/>
                <a:cs typeface="Times New Roman" pitchFamily="18" charset="0"/>
              </a:rPr>
              <a:t>СТП СР/</a:t>
            </a:r>
            <a:r>
              <a:rPr lang="ru-RU" sz="900" dirty="0" err="1">
                <a:solidFill>
                  <a:schemeClr val="bg1">
                    <a:lumMod val="65000"/>
                  </a:schemeClr>
                </a:solidFill>
                <a:ea typeface="Times New Roman" pitchFamily="18" charset="0"/>
                <a:cs typeface="Times New Roman" pitchFamily="18" charset="0"/>
              </a:rPr>
              <a:t>ОТПБиЭ</a:t>
            </a:r>
            <a:r>
              <a:rPr lang="ru-RU" sz="900" dirty="0">
                <a:solidFill>
                  <a:schemeClr val="bg1">
                    <a:lumMod val="65000"/>
                  </a:schemeClr>
                </a:solidFill>
                <a:ea typeface="Times New Roman" pitchFamily="18" charset="0"/>
                <a:cs typeface="Times New Roman" pitchFamily="18" charset="0"/>
              </a:rPr>
              <a:t>/МУ08 редакция 4.0</a:t>
            </a:r>
          </a:p>
        </p:txBody>
      </p:sp>
    </p:spTree>
    <p:extLst>
      <p:ext uri="{BB962C8B-B14F-4D97-AF65-F5344CB8AC3E}">
        <p14:creationId xmlns:p14="http://schemas.microsoft.com/office/powerpoint/2010/main" val="428164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OFmFs_vZITiFew7VVDa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IBUR-NEW-А4-IN">
  <a:themeElements>
    <a:clrScheme name="СИБУР">
      <a:dk1>
        <a:sysClr val="windowText" lastClr="000000"/>
      </a:dk1>
      <a:lt1>
        <a:sysClr val="window" lastClr="FFFFFF"/>
      </a:lt1>
      <a:dk2>
        <a:srgbClr val="B2D2D8"/>
      </a:dk2>
      <a:lt2>
        <a:srgbClr val="99CC00"/>
      </a:lt2>
      <a:accent1>
        <a:srgbClr val="008C95"/>
      </a:accent1>
      <a:accent2>
        <a:srgbClr val="FFC000"/>
      </a:accent2>
      <a:accent3>
        <a:srgbClr val="808080"/>
      </a:accent3>
      <a:accent4>
        <a:srgbClr val="F58A1F"/>
      </a:accent4>
      <a:accent5>
        <a:srgbClr val="B2D2D8"/>
      </a:accent5>
      <a:accent6>
        <a:srgbClr val="C00000"/>
      </a:accent6>
      <a:hlink>
        <a:srgbClr val="008C95"/>
      </a:hlink>
      <a:folHlink>
        <a:srgbClr val="99CC00"/>
      </a:folHlink>
    </a:clrScheme>
    <a:fontScheme name="Сет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1">
        <a:dk1>
          <a:srgbClr val="000000"/>
        </a:dk1>
        <a:lt1>
          <a:srgbClr val="FFFFFF"/>
        </a:lt1>
        <a:dk2>
          <a:srgbClr val="008080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2">
        <a:dk1>
          <a:srgbClr val="000000"/>
        </a:dk1>
        <a:lt1>
          <a:srgbClr val="FFFFFF"/>
        </a:lt1>
        <a:dk2>
          <a:srgbClr val="4D4D4D"/>
        </a:dk2>
        <a:lt2>
          <a:srgbClr val="808080"/>
        </a:lt2>
        <a:accent1>
          <a:srgbClr val="00808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8AB900"/>
        </a:accent6>
        <a:hlink>
          <a:srgbClr val="C0C0C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3">
        <a:dk1>
          <a:srgbClr val="000000"/>
        </a:dk1>
        <a:lt1>
          <a:srgbClr val="FFFFFF"/>
        </a:lt1>
        <a:dk2>
          <a:srgbClr val="1C1C1C"/>
        </a:dk2>
        <a:lt2>
          <a:srgbClr val="808080"/>
        </a:lt2>
        <a:accent1>
          <a:srgbClr val="00808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8AB900"/>
        </a:accent6>
        <a:hlink>
          <a:srgbClr val="C0C0C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4">
        <a:dk1>
          <a:srgbClr val="000000"/>
        </a:dk1>
        <a:lt1>
          <a:srgbClr val="FFFFFF"/>
        </a:lt1>
        <a:dk2>
          <a:srgbClr val="1C1C1C"/>
        </a:dk2>
        <a:lt2>
          <a:srgbClr val="808080"/>
        </a:lt2>
        <a:accent1>
          <a:srgbClr val="00808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E78A00"/>
        </a:accent6>
        <a:hlink>
          <a:srgbClr val="C0C0C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5">
        <a:dk1>
          <a:srgbClr val="000000"/>
        </a:dk1>
        <a:lt1>
          <a:srgbClr val="FFFFFF"/>
        </a:lt1>
        <a:dk2>
          <a:srgbClr val="008080"/>
        </a:dk2>
        <a:lt2>
          <a:srgbClr val="808080"/>
        </a:lt2>
        <a:accent1>
          <a:srgbClr val="00808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8AB900"/>
        </a:accent6>
        <a:hlink>
          <a:srgbClr val="C0C0C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6">
        <a:dk1>
          <a:srgbClr val="000000"/>
        </a:dk1>
        <a:lt1>
          <a:srgbClr val="FFFFFF"/>
        </a:lt1>
        <a:dk2>
          <a:srgbClr val="080808"/>
        </a:dk2>
        <a:lt2>
          <a:srgbClr val="808080"/>
        </a:lt2>
        <a:accent1>
          <a:srgbClr val="00808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0C0"/>
        </a:accent5>
        <a:accent6>
          <a:srgbClr val="8AB900"/>
        </a:accent6>
        <a:hlink>
          <a:srgbClr val="C0C0C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+" id="{F7BBB245-C9BC-BA43-80AB-C21372824DAE}" vid="{6FBB5A1C-A9B2-3C43-B7D7-CBD79BB86CE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5567b4f7-cd9b-431c-8ff7-8edc8756ccac">RA2PSSEPCKMS-5-168560</_dlc_DocId>
    <_dlc_DocIdUrl xmlns="5567b4f7-cd9b-431c-8ff7-8edc8756ccac">
      <Url>https://sharepoint/orgunits/otpb/_layouts/15/DocIdRedir.aspx?ID=RA2PSSEPCKMS-5-168560</Url>
      <Description>RA2PSSEPCKMS-5-168560</Description>
    </_dlc_DocIdUrl>
    <DocumentType xmlns="http://schemas.microsoft.com/sharepoint/v3">Рабочий документ</DocumentType>
    <TaxKeywordTaxHTField xmlns="644c5f9c-d264-48b6-9923-35ca1164f75b">
      <Terms xmlns="http://schemas.microsoft.com/office/infopath/2007/PartnerControls"/>
    </TaxKeywordTaxHTField>
    <Status xmlns="http://schemas.microsoft.com/sharepoint/v3">Черновик</Status>
    <Description xmlns="http://schemas.microsoft.com/sharepoint/v3" xsi:nil="true"/>
    <TaxCatchAll xmlns="644c5f9c-d264-48b6-9923-35ca1164f75b"/>
    <dashbord_p2p xmlns="bae21910-385c-4dc8-94f3-7044378f09b0">false</dashbord_p2p>
    <_x0441__x0441__x044b__x043b__x043a__x0430__x0020__x043d__x0430__x0020__x0434__x043e__x043a__x0443__x043c__x0435__x043d__x0442_ xmlns="bae21910-385c-4dc8-94f3-7044378f09b0">
      <Url xsi:nil="true"/>
      <Description xsi:nil="true"/>
    </_x0441__x0441__x044b__x043b__x043a__x0430__x0020__x043d__x0430__x0020__x0434__x043e__x043a__x0443__x043c__x0435__x043d__x0442_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Общий документ" ma:contentTypeID="0x010100705FB8102D544CBFA390ABFA125793D20045024169A8A91847B90F2F83A65F5FD9" ma:contentTypeVersion="2" ma:contentTypeDescription="" ma:contentTypeScope="" ma:versionID="407da800c46d21cf89eae751a671c5a9">
  <xsd:schema xmlns:xsd="http://www.w3.org/2001/XMLSchema" xmlns:xs="http://www.w3.org/2001/XMLSchema" xmlns:p="http://schemas.microsoft.com/office/2006/metadata/properties" xmlns:ns1="http://schemas.microsoft.com/sharepoint/v3" xmlns:ns2="5567b4f7-cd9b-431c-8ff7-8edc8756ccac" xmlns:ns3="644c5f9c-d264-48b6-9923-35ca1164f75b" xmlns:ns4="bae21910-385c-4dc8-94f3-7044378f09b0" targetNamespace="http://schemas.microsoft.com/office/2006/metadata/properties" ma:root="true" ma:fieldsID="02ef7b7a2f6e662f923043013af82e95" ns1:_="" ns2:_="" ns3:_="" ns4:_="">
    <xsd:import namespace="http://schemas.microsoft.com/sharepoint/v3"/>
    <xsd:import namespace="5567b4f7-cd9b-431c-8ff7-8edc8756ccac"/>
    <xsd:import namespace="644c5f9c-d264-48b6-9923-35ca1164f75b"/>
    <xsd:import namespace="bae21910-385c-4dc8-94f3-7044378f09b0"/>
    <xsd:element name="properties">
      <xsd:complexType>
        <xsd:sequence>
          <xsd:element name="documentManagement">
            <xsd:complexType>
              <xsd:all>
                <xsd:element ref="ns1:DocumentType"/>
                <xsd:element ref="ns1:Description" minOccurs="0"/>
                <xsd:element ref="ns1:Status"/>
                <xsd:element ref="ns1:_CopySource" minOccurs="0"/>
                <xsd:element ref="ns2:_dlc_DocId" minOccurs="0"/>
                <xsd:element ref="ns2:_dlc_DocIdUrl" minOccurs="0"/>
                <xsd:element ref="ns2:_dlc_DocIdPersistId" minOccurs="0"/>
                <xsd:element ref="ns3:TaxKeywordTaxHTField" minOccurs="0"/>
                <xsd:element ref="ns3:TaxCatchAll" minOccurs="0"/>
                <xsd:element ref="ns4:_x0441__x0441__x044b__x043b__x043a__x0430__x0020__x043d__x0430__x0020__x0434__x043e__x043a__x0443__x043c__x0435__x043d__x0442_" minOccurs="0"/>
                <xsd:element ref="ns4:dashbord_p2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ocumentType" ma:index="3" ma:displayName="Тип документа" ma:default="Рабочий документ" ma:internalName="DocumentType">
      <xsd:simpleType>
        <xsd:restriction base="dms:Choice">
          <xsd:enumeration value="Рабочий документ"/>
        </xsd:restriction>
      </xsd:simpleType>
    </xsd:element>
    <xsd:element name="Description" ma:index="4" nillable="true" ma:displayName="Описание" ma:internalName="Description">
      <xsd:simpleType>
        <xsd:restriction base="dms:Note">
          <xsd:maxLength value="255"/>
        </xsd:restriction>
      </xsd:simpleType>
    </xsd:element>
    <xsd:element name="Status" ma:index="5" ma:displayName="Статус" ma:default="Черновик" ma:internalName="Status">
      <xsd:simpleType>
        <xsd:restriction base="dms:Choice">
          <xsd:enumeration value="Черновик"/>
          <xsd:enumeration value="Проект"/>
          <xsd:enumeration value="Утвержден"/>
          <xsd:enumeration value="Отменен"/>
        </xsd:restriction>
      </xsd:simpleType>
    </xsd:element>
    <xsd:element name="_CopySource" ma:index="6" nillable="true" ma:displayName="Источник копии" ma:internalName="_CopySourc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67b4f7-cd9b-431c-8ff7-8edc8756ccac" elementFormDefault="qualified">
    <xsd:import namespace="http://schemas.microsoft.com/office/2006/documentManagement/types"/>
    <xsd:import namespace="http://schemas.microsoft.com/office/infopath/2007/PartnerControls"/>
    <xsd:element name="_dlc_DocId" ma:index="7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8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9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4c5f9c-d264-48b6-9923-35ca1164f75b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11" nillable="true" ma:taxonomy="true" ma:internalName="TaxKeywordTaxHTField" ma:taxonomyFieldName="TaxKeyword" ma:displayName="Корпоративные ключевые слова" ma:fieldId="{23f27201-bee3-471e-b2e7-b64fd8b7ca38}" ma:taxonomyMulti="true" ma:sspId="29114a08-32cd-425b-9142-99f8648b7c4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2" nillable="true" ma:displayName="Столбец для захвата всех терминов таксономии" ma:description="" ma:hidden="true" ma:list="{9e1fc125-d96c-401f-85d5-6f97b3515a6b}" ma:internalName="TaxCatchAll" ma:showField="CatchAllData" ma:web="644c5f9c-d264-48b6-9923-35ca1164f7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e21910-385c-4dc8-94f3-7044378f09b0" elementFormDefault="qualified">
    <xsd:import namespace="http://schemas.microsoft.com/office/2006/documentManagement/types"/>
    <xsd:import namespace="http://schemas.microsoft.com/office/infopath/2007/PartnerControls"/>
    <xsd:element name="_x0441__x0441__x044b__x043b__x043a__x0430__x0020__x043d__x0430__x0020__x0434__x043e__x043a__x0443__x043c__x0435__x043d__x0442_" ma:index="13" nillable="true" ma:displayName="ссылка на документ" ma:format="Hyperlink" ma:internalName="_x0441__x0441__x044b__x043b__x043a__x0430__x0020__x043d__x0430__x0020__x0434__x043e__x043a__x0443__x043c__x0435__x043d__x0442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dashbord_p2p" ma:index="14" nillable="true" ma:displayName="dashbord_p2p" ma:default="0" ma:description="Нажмите да, если нужно вывести молнию на ДБ Р2Р" ma:internalName="dashbord_p2p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/>
        <xsd:element ref="dc:title" minOccurs="0" maxOccurs="1" ma:index="1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755DF84-B034-4E60-8A9F-FE26D4E6705C}">
  <ds:schemaRefs>
    <ds:schemaRef ds:uri="http://purl.org/dc/elements/1.1/"/>
    <ds:schemaRef ds:uri="http://schemas.microsoft.com/sharepoint/v3"/>
    <ds:schemaRef ds:uri="644c5f9c-d264-48b6-9923-35ca1164f75b"/>
    <ds:schemaRef ds:uri="5567b4f7-cd9b-431c-8ff7-8edc8756ccac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bae21910-385c-4dc8-94f3-7044378f09b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5070DD2-C414-41E0-BD68-B7D50165C1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567b4f7-cd9b-431c-8ff7-8edc8756ccac"/>
    <ds:schemaRef ds:uri="644c5f9c-d264-48b6-9923-35ca1164f75b"/>
    <ds:schemaRef ds:uri="bae21910-385c-4dc8-94f3-7044378f09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SIBUR-NEW-А4-IN</Template>
  <TotalTime>14945</TotalTime>
  <Words>409</Words>
  <Application>Microsoft Office PowerPoint</Application>
  <PresentationFormat>Лист A4 (210x297 мм)</PresentationFormat>
  <Paragraphs>39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Wingdings</vt:lpstr>
      <vt:lpstr>SIBUR-NEW-А4-IN</vt:lpstr>
      <vt:lpstr>Слайд think-cell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Самойленко Наталья Владимировна</dc:creator>
  <cp:lastModifiedBy>Гарбер Екатерина Геннадьевна</cp:lastModifiedBy>
  <cp:revision>861</cp:revision>
  <dcterms:created xsi:type="dcterms:W3CDTF">2017-07-19T13:48:40Z</dcterms:created>
  <dcterms:modified xsi:type="dcterms:W3CDTF">2024-07-29T12:36:47Z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0x010100705FB8102D544CBFA390ABFA125793D20045024169A8A91847B90F2F83A65F5FD9</vt:lpwstr>
  </property>
  <property fmtid="{D5CDD505-2E9C-101B-9397-08002B2CF9AE}" pid="3" name="_dlc_DocIdItemGuid">
    <vt:lpwstr>a2b53ac4-3bab-4d63-809b-27494e3bf69a</vt:lpwstr>
  </property>
  <property fmtid="{D5CDD505-2E9C-101B-9397-08002B2CF9AE}" pid="4" name="TaxKeyword">
    <vt:lpwstr/>
  </property>
</Properties>
</file>