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6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2" r:id="rId5"/>
    <p:sldMasterId id="2147484234" r:id="rId6"/>
    <p:sldMasterId id="2147484242" r:id="rId7"/>
    <p:sldMasterId id="2147484272" r:id="rId8"/>
    <p:sldMasterId id="2147484297" r:id="rId9"/>
    <p:sldMasterId id="2147484306" r:id="rId10"/>
  </p:sldMasterIdLst>
  <p:notesMasterIdLst>
    <p:notesMasterId r:id="rId18"/>
  </p:notesMasterIdLst>
  <p:handoutMasterIdLst>
    <p:handoutMasterId r:id="rId19"/>
  </p:handoutMasterIdLst>
  <p:sldIdLst>
    <p:sldId id="294" r:id="rId11"/>
    <p:sldId id="298" r:id="rId12"/>
    <p:sldId id="299" r:id="rId13"/>
    <p:sldId id="300" r:id="rId14"/>
    <p:sldId id="301" r:id="rId15"/>
    <p:sldId id="302" r:id="rId16"/>
    <p:sldId id="303" r:id="rId17"/>
  </p:sldIdLst>
  <p:sldSz cx="12801600" cy="9601200" type="A3"/>
  <p:notesSz cx="6858000" cy="9144000"/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4181" userDrawn="1">
          <p15:clr>
            <a:srgbClr val="A4A3A4"/>
          </p15:clr>
        </p15:guide>
        <p15:guide id="3" pos="180">
          <p15:clr>
            <a:srgbClr val="A4A3A4"/>
          </p15:clr>
        </p15:guide>
        <p15:guide id="4" pos="6078">
          <p15:clr>
            <a:srgbClr val="A4A3A4"/>
          </p15:clr>
        </p15:guide>
        <p15:guide id="5" orient="horz" pos="874">
          <p15:clr>
            <a:srgbClr val="A4A3A4"/>
          </p15:clr>
        </p15:guide>
        <p15:guide id="6" orient="horz" pos="5836" userDrawn="1">
          <p15:clr>
            <a:srgbClr val="A4A3A4"/>
          </p15:clr>
        </p15:guide>
        <p15:guide id="7" pos="233">
          <p15:clr>
            <a:srgbClr val="A4A3A4"/>
          </p15:clr>
        </p15:guide>
        <p15:guide id="8" pos="78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роволоцкая Ольга Николаевна" initials="ПОН" lastIdx="4" clrIdx="0"/>
  <p:cmAuthor id="1" name="Исаков Александр Владимирович" initials="ИАВ" lastIdx="11" clrIdx="1">
    <p:extLst>
      <p:ext uri="{19B8F6BF-5375-455C-9EA6-DF929625EA0E}">
        <p15:presenceInfo xmlns:p15="http://schemas.microsoft.com/office/powerpoint/2012/main" userId="Исаков Александр Владимир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D0"/>
    <a:srgbClr val="99CC00"/>
    <a:srgbClr val="008C95"/>
    <a:srgbClr val="C00000"/>
    <a:srgbClr val="F58A1F"/>
    <a:srgbClr val="B2D2D8"/>
    <a:srgbClr val="F2F2F2"/>
    <a:srgbClr val="808080"/>
    <a:srgbClr val="E5F2F2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94582" autoAdjust="0"/>
  </p:normalViewPr>
  <p:slideViewPr>
    <p:cSldViewPr snapToGrid="0">
      <p:cViewPr varScale="1">
        <p:scale>
          <a:sx n="83" d="100"/>
          <a:sy n="83" d="100"/>
        </p:scale>
        <p:origin x="1896" y="108"/>
      </p:cViewPr>
      <p:guideLst>
        <p:guide orient="horz" pos="624"/>
        <p:guide orient="horz" pos="4181"/>
        <p:guide pos="180"/>
        <p:guide pos="6078"/>
        <p:guide orient="horz" pos="874"/>
        <p:guide orient="horz" pos="5836"/>
        <p:guide pos="233"/>
        <p:guide pos="7855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8B40-76F4-4574-A2E9-FC2E8E3C3F7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C9466-0FDB-4D5F-8F67-8230A5465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3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3D09-D85A-4594-9EA3-CBA54C90E79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56DA7-AAD7-473E-A78B-09A07C1CF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9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0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1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2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3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4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7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0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1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2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4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5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6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7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8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9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0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1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2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3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4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5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6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7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8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9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0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1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2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3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4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5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6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7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8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9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0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5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6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7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1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8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9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2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tags" Target="../tags/tag99.xml"/><Relationship Id="rId7" Type="http://schemas.openxmlformats.org/officeDocument/2006/relationships/image" Target="../media/image3.wmf"/><Relationship Id="rId2" Type="http://schemas.openxmlformats.org/officeDocument/2006/relationships/tags" Target="../tags/tag98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7.bin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683671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2" y="541867"/>
            <a:ext cx="11846992" cy="386940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5963311"/>
            <a:ext cx="9426067" cy="1047723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68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7" y="8629694"/>
            <a:ext cx="7377871" cy="641965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8740107"/>
            <a:ext cx="1546551" cy="38976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4733903"/>
            <a:ext cx="11797029" cy="90678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75945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9403364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10403820" y="6402480"/>
            <a:ext cx="2397780" cy="31987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3" y="514772"/>
            <a:ext cx="9476029" cy="260096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4373189"/>
            <a:ext cx="9426067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5688614"/>
            <a:ext cx="942606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634857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1501" y="1181791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accent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accent1"/>
                </a:solidFill>
              </a:rPr>
              <a:t> для роста</a:t>
            </a:r>
            <a:endParaRPr lang="ru-RU" sz="1540" dirty="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6402480"/>
            <a:ext cx="10402556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Полилиния 55"/>
          <p:cNvSpPr>
            <a:spLocks/>
          </p:cNvSpPr>
          <p:nvPr/>
        </p:nvSpPr>
        <p:spPr bwMode="auto">
          <a:xfrm>
            <a:off x="10402560" y="6402480"/>
            <a:ext cx="2399040" cy="319872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801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3277550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73517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3199545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494714" y="226212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494714" y="3164398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494714" y="4066671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494714" y="4968945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494714" y="5871219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494714" y="767577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1194815" y="2141770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194815" y="2966449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1194815" y="3915460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1194815" y="4838394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1194815" y="5777830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1194815" y="7555419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1194815" y="6642905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Рисунок 14"/>
          <p:cNvSpPr>
            <a:spLocks noGrp="1"/>
          </p:cNvSpPr>
          <p:nvPr>
            <p:ph type="pic" sz="quarter" idx="51" hasCustomPrompt="1"/>
          </p:nvPr>
        </p:nvSpPr>
        <p:spPr>
          <a:xfrm>
            <a:off x="494714" y="677349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48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1194815" y="2127313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194815" y="2966449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1194815" y="3915460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1194815" y="4838394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1194815" y="5777830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1194815" y="7555419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1194815" y="6642905"/>
            <a:ext cx="11104500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9" y="22476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95619" y="3152350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95619" y="405703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95619" y="4961718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95619" y="586640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95619" y="6771085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95619" y="767577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4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1194816" y="2127313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194816" y="3031997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1194816" y="3936680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1194816" y="4841364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1194816" y="5746048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1194816" y="7555419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1194816" y="6650732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9" y="22476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95619" y="3152350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95619" y="405703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95619" y="4961718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95619" y="586640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95619" y="6771085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95619" y="767577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7335139" y="2127313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7335139" y="3031997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7335139" y="3936680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7335139" y="4841364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7335139" y="5746048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7335139" y="7555419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7335139" y="6650732"/>
            <a:ext cx="4964177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6635942" y="22476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6635942" y="3152350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6635942" y="405703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6635942" y="4961718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6635942" y="586640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6635942" y="6771085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6635942" y="767577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86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1194815" y="2127313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194815" y="3031997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1194815" y="3936680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1194815" y="4841364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1194815" y="5746048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1194815" y="7555419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1194815" y="6650732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9" y="22476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95619" y="3152350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95619" y="405703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95619" y="4961718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95619" y="586640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95619" y="6771085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95619" y="767577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5206665" y="2127313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5206665" y="3031997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5206665" y="3936680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5206665" y="4841364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5206665" y="5746048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5206665" y="7555419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5206665" y="6650732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4507469" y="22476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4507469" y="3152350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4507469" y="405703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507469" y="4961718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4507469" y="586640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507469" y="6771085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507469" y="767577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9"/>
          </p:nvPr>
        </p:nvSpPr>
        <p:spPr>
          <a:xfrm>
            <a:off x="9419635" y="2127313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80"/>
          </p:nvPr>
        </p:nvSpPr>
        <p:spPr>
          <a:xfrm>
            <a:off x="9419635" y="3031997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81"/>
          </p:nvPr>
        </p:nvSpPr>
        <p:spPr>
          <a:xfrm>
            <a:off x="9419635" y="3936680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82"/>
          </p:nvPr>
        </p:nvSpPr>
        <p:spPr>
          <a:xfrm>
            <a:off x="9419635" y="4841364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83"/>
          </p:nvPr>
        </p:nvSpPr>
        <p:spPr>
          <a:xfrm>
            <a:off x="9419635" y="5746048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84"/>
          </p:nvPr>
        </p:nvSpPr>
        <p:spPr>
          <a:xfrm>
            <a:off x="9419635" y="7555419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85"/>
          </p:nvPr>
        </p:nvSpPr>
        <p:spPr>
          <a:xfrm>
            <a:off x="9419635" y="6650732"/>
            <a:ext cx="287968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8720438" y="22476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8720438" y="3152350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8720438" y="405703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8720438" y="4961718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8720438" y="586640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8720438" y="6771085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8720438" y="767577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71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4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6631013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66310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29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3413"/>
            <a:ext cx="36288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583065" y="2853413"/>
            <a:ext cx="36288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670515" y="2853413"/>
            <a:ext cx="36288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583066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8670516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26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4" y="634154"/>
            <a:ext cx="3494660" cy="1278459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528118" y="820561"/>
            <a:ext cx="907200" cy="1209600"/>
          </a:xfrm>
          <a:ln>
            <a:noFill/>
          </a:ln>
        </p:spPr>
        <p:txBody>
          <a:bodyPr anchor="ctr"/>
          <a:lstStyle>
            <a:lvl1pPr algn="ctr">
              <a:defRPr sz="61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528119" y="3657952"/>
            <a:ext cx="907200" cy="1209600"/>
          </a:xfrm>
          <a:ln>
            <a:noFill/>
          </a:ln>
        </p:spPr>
        <p:txBody>
          <a:bodyPr anchor="ctr"/>
          <a:lstStyle>
            <a:lvl1pPr algn="ctr">
              <a:defRPr sz="61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528121" y="6480531"/>
            <a:ext cx="907200" cy="1209600"/>
          </a:xfr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sz="6160" dirty="0"/>
            </a:lvl1pPr>
          </a:lstStyle>
          <a:p>
            <a:pPr lvl="0" algn="ctr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5696238" y="649250"/>
            <a:ext cx="6603076" cy="1552220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5696238" y="3486641"/>
            <a:ext cx="6603076" cy="1552220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5696238" y="6309220"/>
            <a:ext cx="6603076" cy="1552220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28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4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6631013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513874" y="6429282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631016" y="6379731"/>
            <a:ext cx="56952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66310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13878" y="5714658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631018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23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3413"/>
            <a:ext cx="27216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22982" y="2853413"/>
            <a:ext cx="27216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550349" y="2853413"/>
            <a:ext cx="27216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9577715" y="2853413"/>
            <a:ext cx="27216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22983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550350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9577716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5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3413"/>
            <a:ext cx="20664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925416" y="2853413"/>
            <a:ext cx="20664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5355217" y="2853413"/>
            <a:ext cx="20664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7785018" y="2853413"/>
            <a:ext cx="20664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10214819" y="2853413"/>
            <a:ext cx="20664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925417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355218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7785019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10214819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24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3612766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10403820" y="6402480"/>
            <a:ext cx="2397780" cy="31987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2" y="541867"/>
            <a:ext cx="11846992" cy="257850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5" y="4373189"/>
            <a:ext cx="11797030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5" y="5688614"/>
            <a:ext cx="11797030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7556715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1501" y="8103649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6402480"/>
            <a:ext cx="10402556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3277550"/>
            <a:ext cx="11797029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455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3413"/>
            <a:ext cx="1764000" cy="1853841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473316" y="2853413"/>
            <a:ext cx="1764000" cy="1853841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451016" y="2853413"/>
            <a:ext cx="1764000" cy="1853841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428716" y="2853413"/>
            <a:ext cx="1764000" cy="1853841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406416" y="2853413"/>
            <a:ext cx="1764000" cy="1853841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10535315" y="2853413"/>
            <a:ext cx="1764000" cy="1853841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473316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45101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42871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840641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10535316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35784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611027" y="2850727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726439" y="2850727"/>
            <a:ext cx="35784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95614" y="6379731"/>
            <a:ext cx="35784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4611027" y="6379731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726439" y="6379731"/>
            <a:ext cx="35784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61102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8726440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95619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611028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8726440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65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56582" y="2850727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617549" y="2850727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9678515" y="2839045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502285" y="6379731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3556582" y="6379731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56583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617550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9678517" y="2134098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502286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56583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6617549" y="6379731"/>
            <a:ext cx="2620800" cy="1552220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6617550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9678515" y="6379731"/>
            <a:ext cx="2620800" cy="1552220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9678516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3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2066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925416" y="2850727"/>
            <a:ext cx="2066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5355217" y="2850727"/>
            <a:ext cx="2066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7769875" y="2839045"/>
            <a:ext cx="2066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10214819" y="2839045"/>
            <a:ext cx="2066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495617" y="6379731"/>
            <a:ext cx="2066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92541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3552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7769876" y="2134098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10214819" y="2134098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95618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2925416" y="6379731"/>
            <a:ext cx="2066400" cy="1552220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2925417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5355217" y="6379731"/>
            <a:ext cx="2066400" cy="1552220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5355218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72"/>
          </p:nvPr>
        </p:nvSpPr>
        <p:spPr>
          <a:xfrm>
            <a:off x="7769875" y="6379731"/>
            <a:ext cx="2066400" cy="1552220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7769876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09</a:t>
            </a:r>
            <a:endParaRPr lang="ru-RU" dirty="0"/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4"/>
          </p:nvPr>
        </p:nvSpPr>
        <p:spPr>
          <a:xfrm>
            <a:off x="10214819" y="6379731"/>
            <a:ext cx="2066400" cy="1552220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10214819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09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8523909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2112858"/>
            <a:ext cx="6400800" cy="6383022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6400800" y="2112859"/>
            <a:ext cx="6400800" cy="638302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4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6631013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66310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3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3476442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400800" cy="8495879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6400800" y="1"/>
            <a:ext cx="6400800" cy="849587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2"/>
            <a:ext cx="5688530" cy="1277198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4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6631013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66310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610785" y="634152"/>
            <a:ext cx="5688530" cy="12771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80160"/>
            <a:r>
              <a:rPr lang="ru-RU" sz="2800" kern="0" dirty="0" smtClean="0"/>
              <a:t>Образец заголовка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372760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218600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2112859"/>
            <a:ext cx="4267200" cy="6383020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267200" y="2112860"/>
            <a:ext cx="4267200" cy="638301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8534400" y="2112858"/>
            <a:ext cx="4267200" cy="638302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3413"/>
            <a:ext cx="36288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583065" y="2853413"/>
            <a:ext cx="36288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670515" y="2853413"/>
            <a:ext cx="3628800" cy="1552220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583066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8670516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>
                <a:solidFill>
                  <a:schemeClr val="bg1"/>
                </a:solidFill>
              </a:defRPr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63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8891643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267200" cy="8495879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267200" y="1"/>
            <a:ext cx="4267200" cy="849587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8534400" y="-1"/>
            <a:ext cx="4267200" cy="849588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2"/>
            <a:ext cx="3508884" cy="1277198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3413"/>
            <a:ext cx="36288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583065" y="2853413"/>
            <a:ext cx="36288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670515" y="2853413"/>
            <a:ext cx="3628800" cy="1552220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583066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8670516" y="21484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>
                <a:solidFill>
                  <a:schemeClr val="bg1"/>
                </a:solidFill>
              </a:defRPr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3065" y="634152"/>
            <a:ext cx="3508884" cy="12771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80160"/>
            <a:r>
              <a:rPr lang="ru-RU" sz="2800" kern="0" smtClean="0"/>
              <a:t>Образец заголовка</a:t>
            </a:r>
            <a:endParaRPr lang="ru-RU" sz="2800" kern="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70515" y="634152"/>
            <a:ext cx="3628800" cy="12771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80160"/>
            <a:r>
              <a:rPr lang="ru-RU" sz="2800" kern="0" dirty="0" smtClean="0">
                <a:solidFill>
                  <a:schemeClr val="bg1"/>
                </a:solidFill>
              </a:rPr>
              <a:t>Образец заголовка</a:t>
            </a:r>
            <a:endParaRPr lang="ru-RU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5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3590941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267200" y="1"/>
            <a:ext cx="8534400" cy="2850723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267200" y="2850724"/>
            <a:ext cx="8534400" cy="282405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4267200" y="5674785"/>
            <a:ext cx="8534400" cy="282109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4" y="634154"/>
            <a:ext cx="3494660" cy="1278459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528118" y="820561"/>
            <a:ext cx="907200" cy="1209600"/>
          </a:xfrm>
          <a:ln>
            <a:noFill/>
          </a:ln>
        </p:spPr>
        <p:txBody>
          <a:bodyPr anchor="ctr"/>
          <a:lstStyle>
            <a:lvl1pPr algn="ctr">
              <a:defRPr sz="61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528119" y="3657952"/>
            <a:ext cx="907200" cy="1209600"/>
          </a:xfrm>
          <a:ln>
            <a:noFill/>
          </a:ln>
        </p:spPr>
        <p:txBody>
          <a:bodyPr anchor="ctr"/>
          <a:lstStyle>
            <a:lvl1pPr algn="ctr">
              <a:defRPr sz="61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528121" y="6480531"/>
            <a:ext cx="907200" cy="1209600"/>
          </a:xfrm>
          <a:ln>
            <a:noFill/>
          </a:ln>
        </p:spPr>
        <p:txBody>
          <a:bodyPr anchor="ctr"/>
          <a:lstStyle>
            <a:lvl1pPr algn="ctr">
              <a:defRPr sz="6160">
                <a:solidFill>
                  <a:schemeClr val="bg1"/>
                </a:solidFill>
              </a:defRPr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5696238" y="649250"/>
            <a:ext cx="6603076" cy="1552220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5696238" y="3486641"/>
            <a:ext cx="6603076" cy="1552220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5696238" y="6309220"/>
            <a:ext cx="6603076" cy="1552220"/>
          </a:xfrm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49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9547218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6400800" y="2136103"/>
            <a:ext cx="6400800" cy="6340611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4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502285" y="6379731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631016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631016" y="6379731"/>
            <a:ext cx="56952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502290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63101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631018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68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043157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10403820" y="6402480"/>
            <a:ext cx="2397780" cy="319872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3" y="587952"/>
            <a:ext cx="9476029" cy="2577407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4373189"/>
            <a:ext cx="9426067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5688614"/>
            <a:ext cx="942606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7556715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1501" y="8103649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6402480"/>
            <a:ext cx="10402556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402560" y="0"/>
            <a:ext cx="2399040" cy="319872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402562" y="3201240"/>
            <a:ext cx="2399039" cy="319872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3277550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4062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9141890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6400800" y="1"/>
            <a:ext cx="6400800" cy="8476714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8" name="Рисунок 9"/>
          <p:cNvSpPr>
            <a:spLocks noGrp="1"/>
          </p:cNvSpPr>
          <p:nvPr>
            <p:ph type="pic" sz="quarter" idx="60"/>
          </p:nvPr>
        </p:nvSpPr>
        <p:spPr>
          <a:xfrm>
            <a:off x="0" y="1"/>
            <a:ext cx="6400800" cy="8476714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2"/>
            <a:ext cx="5688530" cy="1277198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4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502285" y="6379731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631016" y="2850727"/>
            <a:ext cx="5695200" cy="1552220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631016" y="6379731"/>
            <a:ext cx="56952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502290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63101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631018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631016" y="634152"/>
            <a:ext cx="5688530" cy="12771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80160"/>
            <a:r>
              <a:rPr lang="ru-RU" sz="2800" kern="0" dirty="0" smtClean="0"/>
              <a:t>Образец заголовка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374610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с фоном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0735728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3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Рисунок 9"/>
          <p:cNvSpPr>
            <a:spLocks noGrp="1"/>
          </p:cNvSpPr>
          <p:nvPr>
            <p:ph type="pic" sz="quarter" idx="59"/>
          </p:nvPr>
        </p:nvSpPr>
        <p:spPr>
          <a:xfrm>
            <a:off x="6400800" y="1"/>
            <a:ext cx="6400800" cy="8476714"/>
          </a:xfrm>
          <a:solidFill>
            <a:schemeClr val="bg2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Рисунок 9"/>
          <p:cNvSpPr>
            <a:spLocks noGrp="1"/>
          </p:cNvSpPr>
          <p:nvPr>
            <p:ph type="pic" sz="quarter" idx="67"/>
          </p:nvPr>
        </p:nvSpPr>
        <p:spPr>
          <a:xfrm>
            <a:off x="0" y="1"/>
            <a:ext cx="6400800" cy="8476714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2"/>
            <a:ext cx="5675099" cy="1277198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56582" y="2850727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98952" y="6397339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3559917" y="6385658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6624218" y="2850727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9678515" y="2850727"/>
            <a:ext cx="26208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56583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98952" y="568271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59919" y="568071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6624218" y="2145780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9678516" y="2145780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6617549" y="6379731"/>
            <a:ext cx="2620800" cy="1552220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6617550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9678515" y="6379731"/>
            <a:ext cx="2620800" cy="1552220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9678516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08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68"/>
          </p:nvPr>
        </p:nvSpPr>
        <p:spPr>
          <a:xfrm>
            <a:off x="6618605" y="634154"/>
            <a:ext cx="5680710" cy="1277198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520" b="1">
                <a:solidFill>
                  <a:schemeClr val="tx2"/>
                </a:solidFill>
                <a:latin typeface="+mj-lt"/>
              </a:defRPr>
            </a:lvl2pPr>
            <a:lvl3pPr>
              <a:defRPr sz="1680" b="1">
                <a:solidFill>
                  <a:schemeClr val="tx2"/>
                </a:solidFill>
                <a:latin typeface="+mj-lt"/>
              </a:defRPr>
            </a:lvl3pPr>
            <a:lvl4pPr>
              <a:defRPr sz="1540" b="1">
                <a:solidFill>
                  <a:schemeClr val="tx2"/>
                </a:solidFill>
                <a:latin typeface="+mj-lt"/>
              </a:defRPr>
            </a:lvl4pPr>
            <a:lvl5pPr>
              <a:defRPr sz="147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48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183610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4" y="634154"/>
            <a:ext cx="7786752" cy="1278459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8534400" y="1"/>
            <a:ext cx="4267200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5382" y="2250470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05382" y="3150599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05382" y="4050728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05382" y="4950857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5382" y="5850986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05382" y="6751115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5382" y="7651241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4"/>
          </p:nvPr>
        </p:nvSpPr>
        <p:spPr>
          <a:xfrm>
            <a:off x="1194815" y="214177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1194815" y="2966449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1194815" y="391546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1194815" y="4838394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1194815" y="577783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1194815" y="7555419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1194815" y="6642905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5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4" y="634154"/>
            <a:ext cx="7786752" cy="1278459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8534400" y="1"/>
            <a:ext cx="4267200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4"/>
          </p:nvPr>
        </p:nvSpPr>
        <p:spPr>
          <a:xfrm>
            <a:off x="1194816" y="2127313"/>
            <a:ext cx="709422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5"/>
          </p:nvPr>
        </p:nvSpPr>
        <p:spPr>
          <a:xfrm>
            <a:off x="1194816" y="2966449"/>
            <a:ext cx="709422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6"/>
          </p:nvPr>
        </p:nvSpPr>
        <p:spPr>
          <a:xfrm>
            <a:off x="1194816" y="3915460"/>
            <a:ext cx="709422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7"/>
          </p:nvPr>
        </p:nvSpPr>
        <p:spPr>
          <a:xfrm>
            <a:off x="1194816" y="4838394"/>
            <a:ext cx="709422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8"/>
          </p:nvPr>
        </p:nvSpPr>
        <p:spPr>
          <a:xfrm>
            <a:off x="1194816" y="5777830"/>
            <a:ext cx="709422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9"/>
          </p:nvPr>
        </p:nvSpPr>
        <p:spPr>
          <a:xfrm>
            <a:off x="1194816" y="7555419"/>
            <a:ext cx="709422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1194816" y="6642905"/>
            <a:ext cx="7094221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9" y="2247666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95619" y="3152350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95619" y="405703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95619" y="4961718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95619" y="586640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95619" y="6771085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95619" y="767577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98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4" y="634154"/>
            <a:ext cx="7786752" cy="1278459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8534400" y="1"/>
            <a:ext cx="4267200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515007" y="2850727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95615" y="6398894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4515007" y="6385856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51500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95616" y="568427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15008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11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4" y="634154"/>
            <a:ext cx="7786752" cy="1278459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8534400" y="1"/>
            <a:ext cx="4267200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33126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5970636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495615" y="6385856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3233126" y="6385856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5970636" y="6379731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312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97063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95616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33127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5970637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29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351474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4" y="634154"/>
            <a:ext cx="5637992" cy="1278459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400800" y="1"/>
            <a:ext cx="6400800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26712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469075" y="2850727"/>
            <a:ext cx="26712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95615" y="6398894"/>
            <a:ext cx="26712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469075" y="6385856"/>
            <a:ext cx="26712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469076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95616" y="568427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469076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42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фото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3514199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4" y="634154"/>
            <a:ext cx="5684291" cy="1278459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400800" y="1"/>
            <a:ext cx="6400800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1713600" cy="2096983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484296" y="2850727"/>
            <a:ext cx="1713600" cy="2096983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472975" y="2850727"/>
            <a:ext cx="1713600" cy="2096983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495615" y="6385856"/>
            <a:ext cx="1713600" cy="2096983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2484296" y="6385856"/>
            <a:ext cx="1713600" cy="2096983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4472975" y="6379731"/>
            <a:ext cx="1713600" cy="2096983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48429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472976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95616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484297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472976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54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5"/>
            <a:ext cx="7787641" cy="127719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02284" y="8874860"/>
            <a:ext cx="452476" cy="376688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94815" y="8875855"/>
            <a:ext cx="7548502" cy="374698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8877130" y="8875852"/>
            <a:ext cx="1337689" cy="374700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6050" y="228921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6050" y="318697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6050" y="408473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16050" y="498249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16050" y="588025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16050" y="677801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16050" y="767577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8743318" y="634156"/>
            <a:ext cx="3555997" cy="7861722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1194815" y="214177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1194815" y="2966449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1194815" y="391546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1194815" y="4838394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1194815" y="577783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1194815" y="7555419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1194815" y="6642905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9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850995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5"/>
            <a:ext cx="7787641" cy="127719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02284" y="8874860"/>
            <a:ext cx="452476" cy="376688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94815" y="8875855"/>
            <a:ext cx="7548502" cy="374698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8877130" y="8875852"/>
            <a:ext cx="1337689" cy="374700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6050" y="228921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6050" y="318697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6050" y="408473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16050" y="498249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16050" y="588025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16050" y="677801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16050" y="767577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8743318" y="634156"/>
            <a:ext cx="3555997" cy="7861722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1194815" y="214177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1194815" y="2966449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1194815" y="391546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1194815" y="4838394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1194815" y="577783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1194815" y="7555419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1194815" y="6642905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5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905265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10397520" y="6394076"/>
            <a:ext cx="2404080" cy="320712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3" y="568961"/>
            <a:ext cx="9476029" cy="2519681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4412611"/>
            <a:ext cx="9426067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5688614"/>
            <a:ext cx="942606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7556715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1501" y="8103649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rgbClr val="FFFFFF"/>
                </a:solidFill>
              </a:rPr>
              <a:t>Партнеры</a:t>
            </a:r>
            <a:r>
              <a:rPr lang="ru-RU" sz="1540" baseline="0" dirty="0" smtClean="0">
                <a:solidFill>
                  <a:srgbClr val="FFFFFF"/>
                </a:solidFill>
              </a:rPr>
              <a:t> для роста</a:t>
            </a:r>
            <a:endParaRPr lang="ru-RU" sz="1540" dirty="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6394076"/>
            <a:ext cx="10391219" cy="320712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397520" y="3197038"/>
            <a:ext cx="2404080" cy="3207124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/>
        </p:nvSpPr>
        <p:spPr bwMode="auto">
          <a:xfrm>
            <a:off x="10397526" y="0"/>
            <a:ext cx="2404074" cy="3207124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3277550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27954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5"/>
            <a:ext cx="7787641" cy="127719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02284" y="8874860"/>
            <a:ext cx="452476" cy="376688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94815" y="8875855"/>
            <a:ext cx="7548502" cy="374698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8877130" y="8875852"/>
            <a:ext cx="1337689" cy="374700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6050" y="228921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6050" y="318697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6050" y="408473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16050" y="498249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16050" y="588025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16050" y="677801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16050" y="767577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8743318" y="634156"/>
            <a:ext cx="3555997" cy="7861722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1194815" y="214177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1194815" y="2966449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1194815" y="391546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1194815" y="4838394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1194815" y="5777830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1194815" y="7555419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1194815" y="6642905"/>
            <a:ext cx="7095109" cy="912707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8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5"/>
            <a:ext cx="7787641" cy="127719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02284" y="8874860"/>
            <a:ext cx="452476" cy="376688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94815" y="8875855"/>
            <a:ext cx="7548502" cy="374698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8877130" y="8875852"/>
            <a:ext cx="1337689" cy="374700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8743318" y="634156"/>
            <a:ext cx="3555997" cy="7861722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515007" y="2850727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95615" y="6398894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4515007" y="6385856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51500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95616" y="568427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15008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2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5"/>
            <a:ext cx="7787641" cy="127719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02284" y="8874860"/>
            <a:ext cx="452476" cy="376688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94815" y="8875855"/>
            <a:ext cx="7548502" cy="374698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8877130" y="8875852"/>
            <a:ext cx="1337689" cy="374700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8743318" y="634156"/>
            <a:ext cx="3555997" cy="7861722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3233126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5970636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495615" y="6385856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3233126" y="6385856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5970636" y="6379731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312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97063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95616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33127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5970637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41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5"/>
            <a:ext cx="7787641" cy="127719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02284" y="8874860"/>
            <a:ext cx="452476" cy="376688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94815" y="8875855"/>
            <a:ext cx="7548502" cy="374698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8877130" y="8875852"/>
            <a:ext cx="1337689" cy="374700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8743318" y="634156"/>
            <a:ext cx="3555997" cy="7861722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515007" y="2850727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95615" y="6398894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4515007" y="6385856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51500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95616" y="568427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15008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66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5"/>
            <a:ext cx="7787641" cy="127719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02284" y="8874860"/>
            <a:ext cx="452476" cy="376688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94815" y="8875855"/>
            <a:ext cx="7548502" cy="374698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8877130" y="8875852"/>
            <a:ext cx="1337689" cy="374700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8743318" y="634156"/>
            <a:ext cx="3555997" cy="7861722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3233126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5970636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495615" y="6385856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3233126" y="6385856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5970636" y="6379731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312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97063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95616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33127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5970637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29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5"/>
            <a:ext cx="7787641" cy="127719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02284" y="8874860"/>
            <a:ext cx="452476" cy="376688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94815" y="8875855"/>
            <a:ext cx="7548502" cy="374698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8877130" y="8875852"/>
            <a:ext cx="1337689" cy="374700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8743318" y="634156"/>
            <a:ext cx="3555997" cy="7861722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515007" y="2850727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95615" y="6398894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4515007" y="6385856"/>
            <a:ext cx="357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51500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95616" y="5684271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15008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74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уллиты + резюме +фон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5"/>
            <a:ext cx="7787641" cy="1277196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02284" y="8874860"/>
            <a:ext cx="452476" cy="376688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94815" y="8875855"/>
            <a:ext cx="7548502" cy="374698"/>
          </a:xfrm>
        </p:spPr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8877130" y="8875852"/>
            <a:ext cx="1337689" cy="374700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8743318" y="634156"/>
            <a:ext cx="3555997" cy="7861722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495615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3233126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5970636" y="2850727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495615" y="6385856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3233126" y="6385856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5970636" y="6379731"/>
            <a:ext cx="2318400" cy="1552220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495618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312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5970637" y="2136103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95616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33127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5970637" y="5674784"/>
            <a:ext cx="502285" cy="672000"/>
          </a:xfrm>
          <a:ln>
            <a:noFill/>
          </a:ln>
        </p:spPr>
        <p:txBody>
          <a:bodyPr anchor="ctr"/>
          <a:lstStyle>
            <a:lvl1pPr algn="ctr">
              <a:defRPr sz="3360"/>
            </a:lvl1pPr>
            <a:lvl2pPr algn="ctr">
              <a:defRPr sz="5600"/>
            </a:lvl2pPr>
            <a:lvl3pPr algn="ctr">
              <a:defRPr sz="5600"/>
            </a:lvl3pPr>
            <a:lvl4pPr algn="ctr">
              <a:defRPr sz="5600"/>
            </a:lvl4pPr>
            <a:lvl5pPr algn="ctr">
              <a:defRPr sz="5600"/>
            </a:lvl5pPr>
          </a:lstStyle>
          <a:p>
            <a:pPr lvl="0"/>
            <a:r>
              <a:rPr lang="ru-RU" dirty="0" smtClean="0"/>
              <a:t>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6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 + преамбула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205653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9" name="Объект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2" y="1"/>
            <a:ext cx="4267199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901" y="634152"/>
            <a:ext cx="7765415" cy="1277199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33900" y="2213658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533900" y="3128752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33900" y="4043846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533900" y="4958940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533900" y="587403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533900" y="6789128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533900" y="7704222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4"/>
          </p:nvPr>
        </p:nvSpPr>
        <p:spPr>
          <a:xfrm>
            <a:off x="5205095" y="2112858"/>
            <a:ext cx="7094220" cy="8736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45"/>
          </p:nvPr>
        </p:nvSpPr>
        <p:spPr>
          <a:xfrm>
            <a:off x="5205095" y="3027952"/>
            <a:ext cx="7094220" cy="8736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46"/>
          </p:nvPr>
        </p:nvSpPr>
        <p:spPr>
          <a:xfrm>
            <a:off x="5205095" y="3943046"/>
            <a:ext cx="7094220" cy="8736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47"/>
          </p:nvPr>
        </p:nvSpPr>
        <p:spPr>
          <a:xfrm>
            <a:off x="5205095" y="4858140"/>
            <a:ext cx="7094220" cy="8736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48"/>
          </p:nvPr>
        </p:nvSpPr>
        <p:spPr>
          <a:xfrm>
            <a:off x="5205095" y="5773234"/>
            <a:ext cx="7094220" cy="8736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49"/>
          </p:nvPr>
        </p:nvSpPr>
        <p:spPr>
          <a:xfrm>
            <a:off x="5205095" y="6688328"/>
            <a:ext cx="7094220" cy="8736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50"/>
          </p:nvPr>
        </p:nvSpPr>
        <p:spPr>
          <a:xfrm>
            <a:off x="5205095" y="7603422"/>
            <a:ext cx="7094220" cy="873600"/>
          </a:xfrm>
        </p:spPr>
        <p:txBody>
          <a:bodyPr lIns="0" tIns="0" rIns="0" bIns="0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51"/>
          </p:nvPr>
        </p:nvSpPr>
        <p:spPr>
          <a:xfrm>
            <a:off x="502286" y="634153"/>
            <a:ext cx="3519551" cy="7861724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4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7406111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909" y="634152"/>
            <a:ext cx="7701407" cy="1277198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2" y="1"/>
            <a:ext cx="4267199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97908" y="2267289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597908" y="3165090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97908" y="4062891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597908" y="4960693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597908" y="5858494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597908" y="6756295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597908" y="7654099"/>
            <a:ext cx="504000" cy="672000"/>
          </a:xfrm>
          <a:prstGeom prst="rect">
            <a:avLst/>
          </a:prstGeom>
        </p:spPr>
        <p:txBody>
          <a:bodyPr anchor="ctr"/>
          <a:lstStyle>
            <a:lvl1pPr algn="ctr">
              <a:defRPr sz="112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3"/>
          </p:nvPr>
        </p:nvSpPr>
        <p:spPr>
          <a:xfrm>
            <a:off x="5380674" y="2112858"/>
            <a:ext cx="6918642" cy="9808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4"/>
          </p:nvPr>
        </p:nvSpPr>
        <p:spPr>
          <a:xfrm>
            <a:off x="5380674" y="3009267"/>
            <a:ext cx="6918642" cy="9808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5"/>
          </p:nvPr>
        </p:nvSpPr>
        <p:spPr>
          <a:xfrm>
            <a:off x="5380674" y="3905675"/>
            <a:ext cx="6918642" cy="9808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6"/>
          </p:nvPr>
        </p:nvSpPr>
        <p:spPr>
          <a:xfrm>
            <a:off x="5380674" y="4802084"/>
            <a:ext cx="6918642" cy="9808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7"/>
          </p:nvPr>
        </p:nvSpPr>
        <p:spPr>
          <a:xfrm>
            <a:off x="5380674" y="5698493"/>
            <a:ext cx="6918642" cy="9808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8"/>
          </p:nvPr>
        </p:nvSpPr>
        <p:spPr>
          <a:xfrm>
            <a:off x="5380674" y="6594902"/>
            <a:ext cx="6918642" cy="9808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49"/>
          </p:nvPr>
        </p:nvSpPr>
        <p:spPr>
          <a:xfrm>
            <a:off x="5380674" y="7499668"/>
            <a:ext cx="6918642" cy="980862"/>
          </a:xfr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3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171" y="634152"/>
            <a:ext cx="7764529" cy="1277198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8534400" y="1"/>
            <a:ext cx="4267200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502285" y="2112859"/>
            <a:ext cx="7765758" cy="6383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55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1603693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3" y="541868"/>
            <a:ext cx="9476029" cy="254682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4373189"/>
            <a:ext cx="9426067" cy="1960937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3556" y="5688614"/>
            <a:ext cx="186853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664787"/>
            <a:ext cx="1546551" cy="38976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3" y="6402480"/>
            <a:ext cx="8002257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402560" y="6402480"/>
            <a:ext cx="2399040" cy="319872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003521" y="6402480"/>
            <a:ext cx="2399039" cy="319872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3277550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smtClean="0"/>
              <a:t>Подзаголовок (заполняется по необходимости)</a:t>
            </a:r>
            <a:endParaRPr lang="ru-RU" dirty="0" smtClean="0"/>
          </a:p>
        </p:txBody>
      </p:sp>
      <p:grpSp>
        <p:nvGrpSpPr>
          <p:cNvPr id="37" name="Группа 36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2653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1493533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172" y="634152"/>
            <a:ext cx="5599814" cy="1277198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411468" y="1"/>
            <a:ext cx="6390132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502285" y="2112859"/>
            <a:ext cx="5600700" cy="6383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22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текст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5021" y="634152"/>
            <a:ext cx="7694295" cy="1277198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"/>
            <a:ext cx="4267200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4603803" y="2112859"/>
            <a:ext cx="7695513" cy="6383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2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+ текс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4923062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9502" y="634152"/>
            <a:ext cx="5599814" cy="1277198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"/>
            <a:ext cx="6390132" cy="8495878"/>
          </a:xfrm>
          <a:prstGeom prst="rect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6698615" y="2112859"/>
            <a:ext cx="5600700" cy="6383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4469204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3" y="541867"/>
            <a:ext cx="9476029" cy="251967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4373189"/>
            <a:ext cx="9426067" cy="1960937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3556" y="5688614"/>
            <a:ext cx="186853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664787"/>
            <a:ext cx="1546551" cy="38976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3" y="6402480"/>
            <a:ext cx="8002257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7994699" y="6394076"/>
            <a:ext cx="2404080" cy="3207124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0398782" y="6395760"/>
            <a:ext cx="2402819" cy="320544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3277550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64423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7546571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7303" y="528710"/>
            <a:ext cx="9476029" cy="271886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4373189"/>
            <a:ext cx="9426067" cy="1960937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3556" y="5688614"/>
            <a:ext cx="186853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Место (город)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Месяц Год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664787"/>
            <a:ext cx="1546551" cy="38976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3" y="6391317"/>
            <a:ext cx="8002257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7994699" y="6394076"/>
            <a:ext cx="2404080" cy="3207124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0398782" y="6395760"/>
            <a:ext cx="2402819" cy="320544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3277550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8244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7527100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10403820" y="6402480"/>
            <a:ext cx="2397780" cy="31987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7303" y="558685"/>
            <a:ext cx="9476029" cy="271886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4373189"/>
            <a:ext cx="9426067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5688614"/>
            <a:ext cx="942606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7556715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1501" y="8103649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6402480"/>
            <a:ext cx="10402556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402560" y="0"/>
            <a:ext cx="2399040" cy="319872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402562" y="3201240"/>
            <a:ext cx="2399039" cy="319872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3277550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05473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7175653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10397520" y="6394076"/>
            <a:ext cx="2404080" cy="32071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3" y="528710"/>
            <a:ext cx="9476029" cy="271886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4373189"/>
            <a:ext cx="9426067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5688614"/>
            <a:ext cx="942606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7556715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1501" y="8103649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6394076"/>
            <a:ext cx="10402556" cy="320712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8" name="Прямоугольник 57"/>
          <p:cNvSpPr>
            <a:spLocks noChangeAspect="1"/>
          </p:cNvSpPr>
          <p:nvPr/>
        </p:nvSpPr>
        <p:spPr bwMode="auto">
          <a:xfrm>
            <a:off x="10397520" y="3197038"/>
            <a:ext cx="2404080" cy="320712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/>
        </p:nvGrpSpPr>
        <p:grpSpPr>
          <a:xfrm>
            <a:off x="10398782" y="0"/>
            <a:ext cx="2402819" cy="320544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3277550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28610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7310294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10403820" y="6402480"/>
            <a:ext cx="2397780" cy="319872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3" y="524508"/>
            <a:ext cx="9476029" cy="271886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4373189"/>
            <a:ext cx="9426067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5688614"/>
            <a:ext cx="942606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7556715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1501" y="8103649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6402480"/>
            <a:ext cx="10402556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402560" y="0"/>
            <a:ext cx="2399040" cy="319872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402562" y="3201240"/>
            <a:ext cx="2399039" cy="319872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3277550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91977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8645177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/>
        </p:nvSpPr>
        <p:spPr bwMode="auto">
          <a:xfrm>
            <a:off x="5599440" y="0"/>
            <a:ext cx="7202160" cy="960288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801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2" y="549340"/>
            <a:ext cx="11846992" cy="386193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5963311"/>
            <a:ext cx="9426067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7" y="8629694"/>
            <a:ext cx="7377871" cy="641965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8740107"/>
            <a:ext cx="1546551" cy="38976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4733903"/>
            <a:ext cx="11797029" cy="90678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63116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8300239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3" y="534344"/>
            <a:ext cx="9476029" cy="269636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4339787"/>
            <a:ext cx="9426067" cy="1120676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5" y="5671820"/>
            <a:ext cx="1202980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664787"/>
            <a:ext cx="1546551" cy="38976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7212240" y="6402481"/>
            <a:ext cx="5589360" cy="3205442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404078" y="6402481"/>
            <a:ext cx="2404081" cy="3205442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6402481"/>
            <a:ext cx="2404080" cy="3205442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08157" y="6402481"/>
            <a:ext cx="2404083" cy="3205442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0561501" y="1181791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accent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accent1"/>
                </a:solidFill>
              </a:rPr>
              <a:t> для роста</a:t>
            </a:r>
            <a:endParaRPr lang="ru-RU" sz="1540" dirty="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286" y="3277550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36058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2514936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3" y="538546"/>
            <a:ext cx="9476029" cy="269636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4339787"/>
            <a:ext cx="9426067" cy="1120676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5" y="5671820"/>
            <a:ext cx="1202980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664787"/>
            <a:ext cx="1546551" cy="38976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7212240" y="6402480"/>
            <a:ext cx="5589360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0561501" y="1181791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accent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accent1"/>
                </a:solidFill>
              </a:rPr>
              <a:t> для роста</a:t>
            </a:r>
            <a:endParaRPr lang="ru-RU" sz="1540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4808160" y="6394076"/>
            <a:ext cx="2404080" cy="3207124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404080" y="6394076"/>
            <a:ext cx="2404080" cy="3207124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6394076"/>
            <a:ext cx="2404080" cy="3207124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3277550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Группа 48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999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4251302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4" y="3647980"/>
            <a:ext cx="11846992" cy="2171844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7211120"/>
            <a:ext cx="9426067" cy="1120676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563343"/>
            <a:ext cx="942606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7197115" y="0"/>
            <a:ext cx="5604484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399039" y="0"/>
            <a:ext cx="2399040" cy="319872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" y="0"/>
            <a:ext cx="2399039" cy="319872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798077" y="0"/>
            <a:ext cx="2399041" cy="319872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 smtClean="0"/>
              <a:t>Пиктограмма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8003371"/>
            <a:ext cx="1546551" cy="389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561501" y="8550305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accent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accent1"/>
                </a:solidFill>
              </a:rPr>
              <a:t> для роста</a:t>
            </a:r>
            <a:endParaRPr lang="ru-RU" sz="1540" dirty="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286" y="6085833"/>
            <a:ext cx="9426067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4698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8299213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2" y="3639168"/>
            <a:ext cx="11846992" cy="2289491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6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7211120"/>
            <a:ext cx="9426067" cy="1120676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563343"/>
            <a:ext cx="942606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7197115" y="0"/>
            <a:ext cx="5604484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57" name="Picture 29"/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8003371"/>
            <a:ext cx="1546551" cy="389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561501" y="8550305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accent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accent1"/>
                </a:solidFill>
              </a:rPr>
              <a:t> для роста</a:t>
            </a:r>
            <a:endParaRPr lang="ru-RU" sz="1540" dirty="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/>
        </p:nvGrpSpPr>
        <p:grpSpPr>
          <a:xfrm>
            <a:off x="4793032" y="0"/>
            <a:ext cx="2404080" cy="3207124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404080" y="0"/>
            <a:ext cx="2404080" cy="3207124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0" y="0"/>
            <a:ext cx="2404080" cy="3207124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6085833"/>
            <a:ext cx="9426067" cy="906780"/>
          </a:xfrm>
        </p:spPr>
        <p:txBody>
          <a:bodyPr/>
          <a:lstStyle>
            <a:lvl1pPr marL="0" marR="0" indent="0" algn="l" defTabSz="128016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128016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46" name="Группа 45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Группа 48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53606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2037626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"/>
            <a:ext cx="9203037" cy="96012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9203040" y="4800600"/>
            <a:ext cx="3598560" cy="480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3" y="3110376"/>
            <a:ext cx="8263433" cy="318487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7455069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62" y="8031509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8159" y="8578443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683130"/>
            <a:ext cx="8213471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9203040" y="0"/>
            <a:ext cx="3598560" cy="480060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6434649"/>
            <a:ext cx="8213471" cy="906780"/>
          </a:xfrm>
        </p:spPr>
        <p:txBody>
          <a:bodyPr/>
          <a:lstStyle>
            <a:lvl1pPr marL="0" marR="0" indent="0" algn="l" defTabSz="128016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128016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39" name="Группа 38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7265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4894908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"/>
            <a:ext cx="9203037" cy="96012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9203040" y="4800600"/>
            <a:ext cx="3598560" cy="480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62" y="8031509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8159" y="8578443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203040" y="0"/>
            <a:ext cx="3598560" cy="47980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9802" y="3141466"/>
            <a:ext cx="8263433" cy="318487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7455069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68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683130"/>
            <a:ext cx="8213471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6367951"/>
            <a:ext cx="8230950" cy="90678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1537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1288695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203040" y="0"/>
            <a:ext cx="3598560" cy="47980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9802" y="3141466"/>
            <a:ext cx="8263433" cy="318487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7455069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680" b="0" baseline="0" dirty="0">
                <a:solidFill>
                  <a:schemeClr val="tx2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683130"/>
            <a:ext cx="8213471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6367951"/>
            <a:ext cx="8230950" cy="90678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/>
        </p:nvSpPr>
        <p:spPr>
          <a:xfrm>
            <a:off x="2751403" y="797682"/>
            <a:ext cx="2167200" cy="227085"/>
          </a:xfrm>
          <a:prstGeom prst="rect">
            <a:avLst/>
          </a:prstGeom>
        </p:spPr>
        <p:txBody>
          <a:bodyPr vert="horz" wrap="square" lIns="0" tIns="10513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8086" defTabSz="1280160">
              <a:spcBef>
                <a:spcPts val="83"/>
              </a:spcBef>
            </a:pPr>
            <a:r>
              <a:rPr lang="ru-RU" sz="1655" kern="0" dirty="0" smtClean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lang="ru-RU" sz="1655" kern="0" spc="10" dirty="0" smtClean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655" kern="0" dirty="0" smtClean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lang="ru-RU" sz="1655" kern="0" spc="13" dirty="0" smtClean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655" kern="0" spc="-7" dirty="0" smtClean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lang="ru-RU" sz="1655" kern="0" dirty="0"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/>
        </p:nvSpPr>
        <p:spPr>
          <a:xfrm>
            <a:off x="502286" y="685189"/>
            <a:ext cx="1619698" cy="40755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 sz="3360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203042" y="4803120"/>
            <a:ext cx="3598559" cy="47980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8767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981853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0" y="0"/>
            <a:ext cx="9203037" cy="96028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00" tIns="50400" rIns="100800" bIns="504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8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203040" y="0"/>
            <a:ext cx="3598560" cy="47980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9802" y="3141466"/>
            <a:ext cx="8263433" cy="318487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7455069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68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683130"/>
            <a:ext cx="8213471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6367951"/>
            <a:ext cx="8230950" cy="90678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/>
        </p:nvSpPr>
        <p:spPr>
          <a:xfrm>
            <a:off x="2751403" y="797682"/>
            <a:ext cx="2167200" cy="227085"/>
          </a:xfrm>
          <a:prstGeom prst="rect">
            <a:avLst/>
          </a:prstGeom>
        </p:spPr>
        <p:txBody>
          <a:bodyPr vert="horz" wrap="square" lIns="0" tIns="10513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8086" defTabSz="1280160">
              <a:spcBef>
                <a:spcPts val="83"/>
              </a:spcBef>
            </a:pPr>
            <a:r>
              <a:rPr lang="ru-RU" sz="1655" kern="0" dirty="0" smtClean="0">
                <a:solidFill>
                  <a:schemeClr val="bg1"/>
                </a:solidFill>
                <a:latin typeface="+mn-lt"/>
                <a:cs typeface="Roboto"/>
              </a:rPr>
              <a:t>Партнеры</a:t>
            </a:r>
            <a:r>
              <a:rPr lang="ru-RU" sz="1655" kern="0" spc="10" dirty="0" smtClean="0">
                <a:solidFill>
                  <a:schemeClr val="bg1"/>
                </a:solidFill>
                <a:latin typeface="+mn-lt"/>
                <a:cs typeface="Roboto"/>
              </a:rPr>
              <a:t> </a:t>
            </a:r>
            <a:r>
              <a:rPr lang="ru-RU" sz="1655" kern="0" dirty="0" smtClean="0">
                <a:solidFill>
                  <a:schemeClr val="bg1"/>
                </a:solidFill>
                <a:latin typeface="+mn-lt"/>
                <a:cs typeface="Roboto"/>
              </a:rPr>
              <a:t>для</a:t>
            </a:r>
            <a:r>
              <a:rPr lang="ru-RU" sz="1655" kern="0" spc="13" dirty="0" smtClean="0">
                <a:solidFill>
                  <a:schemeClr val="bg1"/>
                </a:solidFill>
                <a:latin typeface="+mn-lt"/>
                <a:cs typeface="Roboto"/>
              </a:rPr>
              <a:t> </a:t>
            </a:r>
            <a:r>
              <a:rPr lang="ru-RU" sz="1655" kern="0" spc="-7" dirty="0" smtClean="0">
                <a:solidFill>
                  <a:schemeClr val="bg1"/>
                </a:solidFill>
                <a:latin typeface="+mn-lt"/>
                <a:cs typeface="Roboto"/>
              </a:rPr>
              <a:t>роста</a:t>
            </a:r>
            <a:endParaRPr lang="ru-RU" sz="1655" kern="0"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/>
        </p:nvSpPr>
        <p:spPr>
          <a:xfrm>
            <a:off x="502286" y="685189"/>
            <a:ext cx="1619698" cy="40755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3360">
              <a:solidFill>
                <a:schemeClr val="bg1"/>
              </a:solidFill>
            </a:endParaRPr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203042" y="4803120"/>
            <a:ext cx="3598559" cy="47980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701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4643757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0" y="0"/>
            <a:ext cx="9203037" cy="960288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00" tIns="50400" rIns="100800" bIns="504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8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203040" y="0"/>
            <a:ext cx="3598560" cy="47980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9802" y="3141466"/>
            <a:ext cx="8263433" cy="318487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7455069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68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683130"/>
            <a:ext cx="8213471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6367951"/>
            <a:ext cx="8230950" cy="90678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/>
        </p:nvSpPr>
        <p:spPr>
          <a:xfrm>
            <a:off x="2751403" y="797682"/>
            <a:ext cx="2167200" cy="227085"/>
          </a:xfrm>
          <a:prstGeom prst="rect">
            <a:avLst/>
          </a:prstGeom>
        </p:spPr>
        <p:txBody>
          <a:bodyPr vert="horz" wrap="square" lIns="0" tIns="10513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8086" defTabSz="1280160">
              <a:spcBef>
                <a:spcPts val="83"/>
              </a:spcBef>
            </a:pPr>
            <a:r>
              <a:rPr lang="ru-RU" sz="1655" kern="0" dirty="0" smtClean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lang="ru-RU" sz="1655" kern="0" spc="10" dirty="0" smtClean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655" kern="0" dirty="0" smtClean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lang="ru-RU" sz="1655" kern="0" spc="13" dirty="0" smtClean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655" kern="0" spc="-7" dirty="0" smtClean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lang="ru-RU" sz="1655" kern="0" dirty="0"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/>
        </p:nvSpPr>
        <p:spPr>
          <a:xfrm>
            <a:off x="502286" y="685189"/>
            <a:ext cx="1619698" cy="40755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 sz="3360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203042" y="4803120"/>
            <a:ext cx="3598559" cy="47980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733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9137171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"/>
            <a:ext cx="12801600" cy="782208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790660" y="7820400"/>
            <a:ext cx="1335600" cy="1780800"/>
          </a:xfr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9802" y="583102"/>
            <a:ext cx="8263433" cy="318487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5698808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680" b="0" baseline="0" dirty="0">
                <a:solidFill>
                  <a:schemeClr val="tx2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6926870"/>
            <a:ext cx="8213471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4611691"/>
            <a:ext cx="8230950" cy="90678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Рисунок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128329" y="7820400"/>
            <a:ext cx="1335600" cy="1780800"/>
          </a:xfr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1466000" y="7820400"/>
            <a:ext cx="1335600" cy="1780800"/>
          </a:xfr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64" name="object 12"/>
          <p:cNvSpPr/>
          <p:nvPr/>
        </p:nvSpPr>
        <p:spPr>
          <a:xfrm>
            <a:off x="667363" y="8466366"/>
            <a:ext cx="1929404" cy="485720"/>
          </a:xfrm>
          <a:custGeom>
            <a:avLst/>
            <a:gdLst/>
            <a:ahLst/>
            <a:cxnLst/>
            <a:rect l="l" t="t" r="r" b="b"/>
            <a:pathLst>
              <a:path w="3030220" h="572134">
                <a:moveTo>
                  <a:pt x="586587" y="71323"/>
                </a:moveTo>
                <a:lnTo>
                  <a:pt x="583882" y="49517"/>
                </a:lnTo>
                <a:lnTo>
                  <a:pt x="572173" y="26187"/>
                </a:lnTo>
                <a:lnTo>
                  <a:pt x="550849" y="7594"/>
                </a:lnTo>
                <a:lnTo>
                  <a:pt x="519328" y="0"/>
                </a:lnTo>
                <a:lnTo>
                  <a:pt x="113550" y="101"/>
                </a:lnTo>
                <a:lnTo>
                  <a:pt x="58267" y="20739"/>
                </a:lnTo>
                <a:lnTo>
                  <a:pt x="37490" y="65227"/>
                </a:lnTo>
                <a:lnTo>
                  <a:pt x="0" y="495071"/>
                </a:lnTo>
                <a:lnTo>
                  <a:pt x="2565" y="522262"/>
                </a:lnTo>
                <a:lnTo>
                  <a:pt x="15036" y="546963"/>
                </a:lnTo>
                <a:lnTo>
                  <a:pt x="36626" y="564908"/>
                </a:lnTo>
                <a:lnTo>
                  <a:pt x="66624" y="571842"/>
                </a:lnTo>
                <a:lnTo>
                  <a:pt x="469963" y="571842"/>
                </a:lnTo>
                <a:lnTo>
                  <a:pt x="527723" y="552221"/>
                </a:lnTo>
                <a:lnTo>
                  <a:pt x="548779" y="499859"/>
                </a:lnTo>
                <a:lnTo>
                  <a:pt x="552424" y="459994"/>
                </a:lnTo>
                <a:lnTo>
                  <a:pt x="564769" y="315506"/>
                </a:lnTo>
                <a:lnTo>
                  <a:pt x="320941" y="315506"/>
                </a:lnTo>
                <a:lnTo>
                  <a:pt x="310400" y="437730"/>
                </a:lnTo>
                <a:lnTo>
                  <a:pt x="248704" y="437730"/>
                </a:lnTo>
                <a:lnTo>
                  <a:pt x="275361" y="134200"/>
                </a:lnTo>
                <a:lnTo>
                  <a:pt x="336981" y="134200"/>
                </a:lnTo>
                <a:lnTo>
                  <a:pt x="327215" y="247764"/>
                </a:lnTo>
                <a:lnTo>
                  <a:pt x="570992" y="247764"/>
                </a:lnTo>
                <a:lnTo>
                  <a:pt x="586587" y="71323"/>
                </a:lnTo>
                <a:close/>
              </a:path>
              <a:path w="3030220" h="572134">
                <a:moveTo>
                  <a:pt x="1203756" y="12"/>
                </a:moveTo>
                <a:lnTo>
                  <a:pt x="1012317" y="114"/>
                </a:lnTo>
                <a:lnTo>
                  <a:pt x="966266" y="17932"/>
                </a:lnTo>
                <a:lnTo>
                  <a:pt x="931164" y="98285"/>
                </a:lnTo>
                <a:lnTo>
                  <a:pt x="867625" y="296252"/>
                </a:lnTo>
                <a:lnTo>
                  <a:pt x="899160" y="114"/>
                </a:lnTo>
                <a:lnTo>
                  <a:pt x="655510" y="12"/>
                </a:lnTo>
                <a:lnTo>
                  <a:pt x="604405" y="571855"/>
                </a:lnTo>
                <a:lnTo>
                  <a:pt x="788123" y="571855"/>
                </a:lnTo>
                <a:lnTo>
                  <a:pt x="837285" y="556158"/>
                </a:lnTo>
                <a:lnTo>
                  <a:pt x="934453" y="312801"/>
                </a:lnTo>
                <a:lnTo>
                  <a:pt x="909624" y="571855"/>
                </a:lnTo>
                <a:lnTo>
                  <a:pt x="1153515" y="571855"/>
                </a:lnTo>
                <a:lnTo>
                  <a:pt x="1203756" y="12"/>
                </a:lnTo>
                <a:close/>
              </a:path>
              <a:path w="3030220" h="572134">
                <a:moveTo>
                  <a:pt x="1815058" y="25"/>
                </a:moveTo>
                <a:lnTo>
                  <a:pt x="1265847" y="25"/>
                </a:lnTo>
                <a:lnTo>
                  <a:pt x="1215809" y="571792"/>
                </a:lnTo>
                <a:lnTo>
                  <a:pt x="1307376" y="571792"/>
                </a:lnTo>
                <a:lnTo>
                  <a:pt x="1702358" y="571792"/>
                </a:lnTo>
                <a:lnTo>
                  <a:pt x="1746643" y="556691"/>
                </a:lnTo>
                <a:lnTo>
                  <a:pt x="1771091" y="505726"/>
                </a:lnTo>
                <a:lnTo>
                  <a:pt x="1775828" y="452970"/>
                </a:lnTo>
                <a:lnTo>
                  <a:pt x="1788426" y="311061"/>
                </a:lnTo>
                <a:lnTo>
                  <a:pt x="1792185" y="268998"/>
                </a:lnTo>
                <a:lnTo>
                  <a:pt x="1789341" y="239585"/>
                </a:lnTo>
                <a:lnTo>
                  <a:pt x="1775777" y="215087"/>
                </a:lnTo>
                <a:lnTo>
                  <a:pt x="1751926" y="198335"/>
                </a:lnTo>
                <a:lnTo>
                  <a:pt x="1718233" y="192125"/>
                </a:lnTo>
                <a:lnTo>
                  <a:pt x="1544650" y="192125"/>
                </a:lnTo>
                <a:lnTo>
                  <a:pt x="1544650" y="311061"/>
                </a:lnTo>
                <a:lnTo>
                  <a:pt x="1532229" y="452970"/>
                </a:lnTo>
                <a:lnTo>
                  <a:pt x="1469923" y="452970"/>
                </a:lnTo>
                <a:lnTo>
                  <a:pt x="1482369" y="311061"/>
                </a:lnTo>
                <a:lnTo>
                  <a:pt x="1544650" y="311061"/>
                </a:lnTo>
                <a:lnTo>
                  <a:pt x="1544650" y="192125"/>
                </a:lnTo>
                <a:lnTo>
                  <a:pt x="1492821" y="192125"/>
                </a:lnTo>
                <a:lnTo>
                  <a:pt x="1497888" y="134137"/>
                </a:lnTo>
                <a:lnTo>
                  <a:pt x="1803234" y="134137"/>
                </a:lnTo>
                <a:lnTo>
                  <a:pt x="1815058" y="25"/>
                </a:lnTo>
                <a:close/>
              </a:path>
              <a:path w="3030220" h="572134">
                <a:moveTo>
                  <a:pt x="2426043" y="101"/>
                </a:moveTo>
                <a:lnTo>
                  <a:pt x="2182241" y="101"/>
                </a:lnTo>
                <a:lnTo>
                  <a:pt x="2159444" y="260807"/>
                </a:lnTo>
                <a:lnTo>
                  <a:pt x="2097646" y="260807"/>
                </a:lnTo>
                <a:lnTo>
                  <a:pt x="2120493" y="101"/>
                </a:lnTo>
                <a:lnTo>
                  <a:pt x="1876653" y="101"/>
                </a:lnTo>
                <a:lnTo>
                  <a:pt x="1850859" y="302818"/>
                </a:lnTo>
                <a:lnTo>
                  <a:pt x="1852777" y="328256"/>
                </a:lnTo>
                <a:lnTo>
                  <a:pt x="1863979" y="353225"/>
                </a:lnTo>
                <a:lnTo>
                  <a:pt x="1885873" y="372224"/>
                </a:lnTo>
                <a:lnTo>
                  <a:pt x="1919871" y="379780"/>
                </a:lnTo>
                <a:lnTo>
                  <a:pt x="2148954" y="379780"/>
                </a:lnTo>
                <a:lnTo>
                  <a:pt x="2144001" y="437794"/>
                </a:lnTo>
                <a:lnTo>
                  <a:pt x="1838960" y="437794"/>
                </a:lnTo>
                <a:lnTo>
                  <a:pt x="1827225" y="571881"/>
                </a:lnTo>
                <a:lnTo>
                  <a:pt x="2312416" y="571881"/>
                </a:lnTo>
                <a:lnTo>
                  <a:pt x="2336444" y="567817"/>
                </a:lnTo>
                <a:lnTo>
                  <a:pt x="2357602" y="555421"/>
                </a:lnTo>
                <a:lnTo>
                  <a:pt x="2373401" y="534428"/>
                </a:lnTo>
                <a:lnTo>
                  <a:pt x="2381351" y="504583"/>
                </a:lnTo>
                <a:lnTo>
                  <a:pt x="2426043" y="101"/>
                </a:lnTo>
                <a:close/>
              </a:path>
              <a:path w="3030220" h="572134">
                <a:moveTo>
                  <a:pt x="3030105" y="69596"/>
                </a:moveTo>
                <a:lnTo>
                  <a:pt x="3025876" y="40906"/>
                </a:lnTo>
                <a:lnTo>
                  <a:pt x="3010598" y="19011"/>
                </a:lnTo>
                <a:lnTo>
                  <a:pt x="2986963" y="5029"/>
                </a:lnTo>
                <a:lnTo>
                  <a:pt x="2957665" y="101"/>
                </a:lnTo>
                <a:lnTo>
                  <a:pt x="2780601" y="101"/>
                </a:lnTo>
                <a:lnTo>
                  <a:pt x="2780601" y="134239"/>
                </a:lnTo>
                <a:lnTo>
                  <a:pt x="2768155" y="276047"/>
                </a:lnTo>
                <a:lnTo>
                  <a:pt x="2707144" y="276047"/>
                </a:lnTo>
                <a:lnTo>
                  <a:pt x="2719527" y="134239"/>
                </a:lnTo>
                <a:lnTo>
                  <a:pt x="2780601" y="134239"/>
                </a:lnTo>
                <a:lnTo>
                  <a:pt x="2780601" y="101"/>
                </a:lnTo>
                <a:lnTo>
                  <a:pt x="2487434" y="101"/>
                </a:lnTo>
                <a:lnTo>
                  <a:pt x="2437447" y="571830"/>
                </a:lnTo>
                <a:lnTo>
                  <a:pt x="2681236" y="571830"/>
                </a:lnTo>
                <a:lnTo>
                  <a:pt x="2696641" y="394868"/>
                </a:lnTo>
                <a:lnTo>
                  <a:pt x="2783967" y="394868"/>
                </a:lnTo>
                <a:lnTo>
                  <a:pt x="2767698" y="394970"/>
                </a:lnTo>
                <a:lnTo>
                  <a:pt x="2933573" y="394970"/>
                </a:lnTo>
                <a:lnTo>
                  <a:pt x="2984665" y="378129"/>
                </a:lnTo>
                <a:lnTo>
                  <a:pt x="3007741" y="324523"/>
                </a:lnTo>
                <a:lnTo>
                  <a:pt x="3012071" y="276047"/>
                </a:lnTo>
                <a:lnTo>
                  <a:pt x="3015983" y="232117"/>
                </a:lnTo>
                <a:lnTo>
                  <a:pt x="3022142" y="162166"/>
                </a:lnTo>
                <a:lnTo>
                  <a:pt x="3024581" y="134239"/>
                </a:lnTo>
                <a:lnTo>
                  <a:pt x="3027426" y="101663"/>
                </a:lnTo>
                <a:lnTo>
                  <a:pt x="3030105" y="69596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 sz="3360"/>
          </a:p>
        </p:txBody>
      </p:sp>
      <p:sp>
        <p:nvSpPr>
          <p:cNvPr id="65" name="object 13"/>
          <p:cNvSpPr txBox="1"/>
          <p:nvPr/>
        </p:nvSpPr>
        <p:spPr>
          <a:xfrm>
            <a:off x="3137488" y="8626902"/>
            <a:ext cx="2485342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86">
              <a:lnSpc>
                <a:spcPts val="2342"/>
              </a:lnSpc>
            </a:pPr>
            <a:r>
              <a:rPr sz="2006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sz="2006" spc="10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2006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sz="2006" spc="15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2006" spc="-7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sz="2006" dirty="0">
              <a:latin typeface="+mn-lt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709109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4995675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2" y="487680"/>
            <a:ext cx="11846992" cy="3923595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5963311"/>
            <a:ext cx="9426067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7" y="8629694"/>
            <a:ext cx="7377871" cy="641965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8740107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4248" y="8783321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4733903"/>
            <a:ext cx="11797029" cy="90678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12094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4526725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"/>
            <a:ext cx="12801600" cy="782208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790660" y="7820400"/>
            <a:ext cx="1335600" cy="1780800"/>
          </a:xfr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9802" y="583102"/>
            <a:ext cx="8263433" cy="318487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5698808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68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6926870"/>
            <a:ext cx="8213471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4611691"/>
            <a:ext cx="8230950" cy="90678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Рисунок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128329" y="7820400"/>
            <a:ext cx="1335600" cy="1780800"/>
          </a:xfr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1466000" y="7820400"/>
            <a:ext cx="1335600" cy="1780800"/>
          </a:xfr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64" name="object 12"/>
          <p:cNvSpPr/>
          <p:nvPr/>
        </p:nvSpPr>
        <p:spPr>
          <a:xfrm>
            <a:off x="667363" y="8466366"/>
            <a:ext cx="1929404" cy="485720"/>
          </a:xfrm>
          <a:custGeom>
            <a:avLst/>
            <a:gdLst/>
            <a:ahLst/>
            <a:cxnLst/>
            <a:rect l="l" t="t" r="r" b="b"/>
            <a:pathLst>
              <a:path w="3030220" h="572134">
                <a:moveTo>
                  <a:pt x="586587" y="71323"/>
                </a:moveTo>
                <a:lnTo>
                  <a:pt x="583882" y="49517"/>
                </a:lnTo>
                <a:lnTo>
                  <a:pt x="572173" y="26187"/>
                </a:lnTo>
                <a:lnTo>
                  <a:pt x="550849" y="7594"/>
                </a:lnTo>
                <a:lnTo>
                  <a:pt x="519328" y="0"/>
                </a:lnTo>
                <a:lnTo>
                  <a:pt x="113550" y="101"/>
                </a:lnTo>
                <a:lnTo>
                  <a:pt x="58267" y="20739"/>
                </a:lnTo>
                <a:lnTo>
                  <a:pt x="37490" y="65227"/>
                </a:lnTo>
                <a:lnTo>
                  <a:pt x="0" y="495071"/>
                </a:lnTo>
                <a:lnTo>
                  <a:pt x="2565" y="522262"/>
                </a:lnTo>
                <a:lnTo>
                  <a:pt x="15036" y="546963"/>
                </a:lnTo>
                <a:lnTo>
                  <a:pt x="36626" y="564908"/>
                </a:lnTo>
                <a:lnTo>
                  <a:pt x="66624" y="571842"/>
                </a:lnTo>
                <a:lnTo>
                  <a:pt x="469963" y="571842"/>
                </a:lnTo>
                <a:lnTo>
                  <a:pt x="527723" y="552221"/>
                </a:lnTo>
                <a:lnTo>
                  <a:pt x="548779" y="499859"/>
                </a:lnTo>
                <a:lnTo>
                  <a:pt x="552424" y="459994"/>
                </a:lnTo>
                <a:lnTo>
                  <a:pt x="564769" y="315506"/>
                </a:lnTo>
                <a:lnTo>
                  <a:pt x="320941" y="315506"/>
                </a:lnTo>
                <a:lnTo>
                  <a:pt x="310400" y="437730"/>
                </a:lnTo>
                <a:lnTo>
                  <a:pt x="248704" y="437730"/>
                </a:lnTo>
                <a:lnTo>
                  <a:pt x="275361" y="134200"/>
                </a:lnTo>
                <a:lnTo>
                  <a:pt x="336981" y="134200"/>
                </a:lnTo>
                <a:lnTo>
                  <a:pt x="327215" y="247764"/>
                </a:lnTo>
                <a:lnTo>
                  <a:pt x="570992" y="247764"/>
                </a:lnTo>
                <a:lnTo>
                  <a:pt x="586587" y="71323"/>
                </a:lnTo>
                <a:close/>
              </a:path>
              <a:path w="3030220" h="572134">
                <a:moveTo>
                  <a:pt x="1203756" y="12"/>
                </a:moveTo>
                <a:lnTo>
                  <a:pt x="1012317" y="114"/>
                </a:lnTo>
                <a:lnTo>
                  <a:pt x="966266" y="17932"/>
                </a:lnTo>
                <a:lnTo>
                  <a:pt x="931164" y="98285"/>
                </a:lnTo>
                <a:lnTo>
                  <a:pt x="867625" y="296252"/>
                </a:lnTo>
                <a:lnTo>
                  <a:pt x="899160" y="114"/>
                </a:lnTo>
                <a:lnTo>
                  <a:pt x="655510" y="12"/>
                </a:lnTo>
                <a:lnTo>
                  <a:pt x="604405" y="571855"/>
                </a:lnTo>
                <a:lnTo>
                  <a:pt x="788123" y="571855"/>
                </a:lnTo>
                <a:lnTo>
                  <a:pt x="837285" y="556158"/>
                </a:lnTo>
                <a:lnTo>
                  <a:pt x="934453" y="312801"/>
                </a:lnTo>
                <a:lnTo>
                  <a:pt x="909624" y="571855"/>
                </a:lnTo>
                <a:lnTo>
                  <a:pt x="1153515" y="571855"/>
                </a:lnTo>
                <a:lnTo>
                  <a:pt x="1203756" y="12"/>
                </a:lnTo>
                <a:close/>
              </a:path>
              <a:path w="3030220" h="572134">
                <a:moveTo>
                  <a:pt x="1815058" y="25"/>
                </a:moveTo>
                <a:lnTo>
                  <a:pt x="1265847" y="25"/>
                </a:lnTo>
                <a:lnTo>
                  <a:pt x="1215809" y="571792"/>
                </a:lnTo>
                <a:lnTo>
                  <a:pt x="1307376" y="571792"/>
                </a:lnTo>
                <a:lnTo>
                  <a:pt x="1702358" y="571792"/>
                </a:lnTo>
                <a:lnTo>
                  <a:pt x="1746643" y="556691"/>
                </a:lnTo>
                <a:lnTo>
                  <a:pt x="1771091" y="505726"/>
                </a:lnTo>
                <a:lnTo>
                  <a:pt x="1775828" y="452970"/>
                </a:lnTo>
                <a:lnTo>
                  <a:pt x="1788426" y="311061"/>
                </a:lnTo>
                <a:lnTo>
                  <a:pt x="1792185" y="268998"/>
                </a:lnTo>
                <a:lnTo>
                  <a:pt x="1789341" y="239585"/>
                </a:lnTo>
                <a:lnTo>
                  <a:pt x="1775777" y="215087"/>
                </a:lnTo>
                <a:lnTo>
                  <a:pt x="1751926" y="198335"/>
                </a:lnTo>
                <a:lnTo>
                  <a:pt x="1718233" y="192125"/>
                </a:lnTo>
                <a:lnTo>
                  <a:pt x="1544650" y="192125"/>
                </a:lnTo>
                <a:lnTo>
                  <a:pt x="1544650" y="311061"/>
                </a:lnTo>
                <a:lnTo>
                  <a:pt x="1532229" y="452970"/>
                </a:lnTo>
                <a:lnTo>
                  <a:pt x="1469923" y="452970"/>
                </a:lnTo>
                <a:lnTo>
                  <a:pt x="1482369" y="311061"/>
                </a:lnTo>
                <a:lnTo>
                  <a:pt x="1544650" y="311061"/>
                </a:lnTo>
                <a:lnTo>
                  <a:pt x="1544650" y="192125"/>
                </a:lnTo>
                <a:lnTo>
                  <a:pt x="1492821" y="192125"/>
                </a:lnTo>
                <a:lnTo>
                  <a:pt x="1497888" y="134137"/>
                </a:lnTo>
                <a:lnTo>
                  <a:pt x="1803234" y="134137"/>
                </a:lnTo>
                <a:lnTo>
                  <a:pt x="1815058" y="25"/>
                </a:lnTo>
                <a:close/>
              </a:path>
              <a:path w="3030220" h="572134">
                <a:moveTo>
                  <a:pt x="2426043" y="101"/>
                </a:moveTo>
                <a:lnTo>
                  <a:pt x="2182241" y="101"/>
                </a:lnTo>
                <a:lnTo>
                  <a:pt x="2159444" y="260807"/>
                </a:lnTo>
                <a:lnTo>
                  <a:pt x="2097646" y="260807"/>
                </a:lnTo>
                <a:lnTo>
                  <a:pt x="2120493" y="101"/>
                </a:lnTo>
                <a:lnTo>
                  <a:pt x="1876653" y="101"/>
                </a:lnTo>
                <a:lnTo>
                  <a:pt x="1850859" y="302818"/>
                </a:lnTo>
                <a:lnTo>
                  <a:pt x="1852777" y="328256"/>
                </a:lnTo>
                <a:lnTo>
                  <a:pt x="1863979" y="353225"/>
                </a:lnTo>
                <a:lnTo>
                  <a:pt x="1885873" y="372224"/>
                </a:lnTo>
                <a:lnTo>
                  <a:pt x="1919871" y="379780"/>
                </a:lnTo>
                <a:lnTo>
                  <a:pt x="2148954" y="379780"/>
                </a:lnTo>
                <a:lnTo>
                  <a:pt x="2144001" y="437794"/>
                </a:lnTo>
                <a:lnTo>
                  <a:pt x="1838960" y="437794"/>
                </a:lnTo>
                <a:lnTo>
                  <a:pt x="1827225" y="571881"/>
                </a:lnTo>
                <a:lnTo>
                  <a:pt x="2312416" y="571881"/>
                </a:lnTo>
                <a:lnTo>
                  <a:pt x="2336444" y="567817"/>
                </a:lnTo>
                <a:lnTo>
                  <a:pt x="2357602" y="555421"/>
                </a:lnTo>
                <a:lnTo>
                  <a:pt x="2373401" y="534428"/>
                </a:lnTo>
                <a:lnTo>
                  <a:pt x="2381351" y="504583"/>
                </a:lnTo>
                <a:lnTo>
                  <a:pt x="2426043" y="101"/>
                </a:lnTo>
                <a:close/>
              </a:path>
              <a:path w="3030220" h="572134">
                <a:moveTo>
                  <a:pt x="3030105" y="69596"/>
                </a:moveTo>
                <a:lnTo>
                  <a:pt x="3025876" y="40906"/>
                </a:lnTo>
                <a:lnTo>
                  <a:pt x="3010598" y="19011"/>
                </a:lnTo>
                <a:lnTo>
                  <a:pt x="2986963" y="5029"/>
                </a:lnTo>
                <a:lnTo>
                  <a:pt x="2957665" y="101"/>
                </a:lnTo>
                <a:lnTo>
                  <a:pt x="2780601" y="101"/>
                </a:lnTo>
                <a:lnTo>
                  <a:pt x="2780601" y="134239"/>
                </a:lnTo>
                <a:lnTo>
                  <a:pt x="2768155" y="276047"/>
                </a:lnTo>
                <a:lnTo>
                  <a:pt x="2707144" y="276047"/>
                </a:lnTo>
                <a:lnTo>
                  <a:pt x="2719527" y="134239"/>
                </a:lnTo>
                <a:lnTo>
                  <a:pt x="2780601" y="134239"/>
                </a:lnTo>
                <a:lnTo>
                  <a:pt x="2780601" y="101"/>
                </a:lnTo>
                <a:lnTo>
                  <a:pt x="2487434" y="101"/>
                </a:lnTo>
                <a:lnTo>
                  <a:pt x="2437447" y="571830"/>
                </a:lnTo>
                <a:lnTo>
                  <a:pt x="2681236" y="571830"/>
                </a:lnTo>
                <a:lnTo>
                  <a:pt x="2696641" y="394868"/>
                </a:lnTo>
                <a:lnTo>
                  <a:pt x="2783967" y="394868"/>
                </a:lnTo>
                <a:lnTo>
                  <a:pt x="2767698" y="394970"/>
                </a:lnTo>
                <a:lnTo>
                  <a:pt x="2933573" y="394970"/>
                </a:lnTo>
                <a:lnTo>
                  <a:pt x="2984665" y="378129"/>
                </a:lnTo>
                <a:lnTo>
                  <a:pt x="3007741" y="324523"/>
                </a:lnTo>
                <a:lnTo>
                  <a:pt x="3012071" y="276047"/>
                </a:lnTo>
                <a:lnTo>
                  <a:pt x="3015983" y="232117"/>
                </a:lnTo>
                <a:lnTo>
                  <a:pt x="3022142" y="162166"/>
                </a:lnTo>
                <a:lnTo>
                  <a:pt x="3024581" y="134239"/>
                </a:lnTo>
                <a:lnTo>
                  <a:pt x="3027426" y="101663"/>
                </a:lnTo>
                <a:lnTo>
                  <a:pt x="3030105" y="69596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 sz="3360"/>
          </a:p>
        </p:txBody>
      </p:sp>
      <p:sp>
        <p:nvSpPr>
          <p:cNvPr id="65" name="object 13"/>
          <p:cNvSpPr txBox="1"/>
          <p:nvPr/>
        </p:nvSpPr>
        <p:spPr>
          <a:xfrm>
            <a:off x="3137488" y="8626902"/>
            <a:ext cx="2485342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86">
              <a:lnSpc>
                <a:spcPts val="2342"/>
              </a:lnSpc>
            </a:pPr>
            <a:r>
              <a:rPr sz="2006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sz="2006" spc="10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2006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sz="2006" spc="15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2006" spc="-7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sz="2006" dirty="0">
              <a:latin typeface="+mn-lt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223954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A53-599C-4607-8875-050A3D3F98E2}" type="datetime1">
              <a:rPr lang="ru-RU" smtClean="0">
                <a:solidFill>
                  <a:srgbClr val="008C95"/>
                </a:solidFill>
              </a:rPr>
              <a:t>23.04.2025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44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3981770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80" y="553644"/>
            <a:ext cx="9633747" cy="1274821"/>
          </a:xfrm>
        </p:spPr>
        <p:txBody>
          <a:bodyPr vert="horz"/>
          <a:lstStyle>
            <a:lvl1pPr>
              <a:lnSpc>
                <a:spcPct val="85000"/>
              </a:lnSpc>
              <a:defRPr sz="756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397518" y="3197880"/>
            <a:ext cx="2402819" cy="320544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801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397518" y="0"/>
            <a:ext cx="2402819" cy="3205440"/>
            <a:chOff x="6573600" y="0"/>
            <a:chExt cx="2570400" cy="2571750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0397517" y="6395760"/>
            <a:ext cx="2404083" cy="3205440"/>
            <a:chOff x="8230698" y="2542004"/>
            <a:chExt cx="1116001" cy="1116000"/>
          </a:xfrm>
        </p:grpSpPr>
        <p:sp>
          <p:nvSpPr>
            <p:cNvPr id="11" name="Прямоугольник 10"/>
            <p:cNvSpPr>
              <a:spLocks noChangeAspect="1"/>
            </p:cNvSpPr>
            <p:nvPr/>
          </p:nvSpPr>
          <p:spPr bwMode="auto">
            <a:xfrm>
              <a:off x="8230698" y="2542004"/>
              <a:ext cx="1116001" cy="1116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6012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9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Полилиния 11"/>
            <p:cNvSpPr>
              <a:spLocks noChangeAspect="1"/>
            </p:cNvSpPr>
            <p:nvPr/>
          </p:nvSpPr>
          <p:spPr bwMode="auto">
            <a:xfrm>
              <a:off x="8614859" y="2885944"/>
              <a:ext cx="410362" cy="409942"/>
            </a:xfrm>
            <a:custGeom>
              <a:avLst/>
              <a:gdLst>
                <a:gd name="connsiteX0" fmla="*/ 324001 w 410362"/>
                <a:gd name="connsiteY0" fmla="*/ 0 h 409942"/>
                <a:gd name="connsiteX1" fmla="*/ 389299 w 410362"/>
                <a:gd name="connsiteY1" fmla="*/ 6583 h 409942"/>
                <a:gd name="connsiteX2" fmla="*/ 400493 w 410362"/>
                <a:gd name="connsiteY2" fmla="*/ 10058 h 409942"/>
                <a:gd name="connsiteX3" fmla="*/ 403779 w 410362"/>
                <a:gd name="connsiteY3" fmla="*/ 20645 h 409942"/>
                <a:gd name="connsiteX4" fmla="*/ 410362 w 410362"/>
                <a:gd name="connsiteY4" fmla="*/ 85942 h 409942"/>
                <a:gd name="connsiteX5" fmla="*/ 86361 w 410362"/>
                <a:gd name="connsiteY5" fmla="*/ 409942 h 409942"/>
                <a:gd name="connsiteX6" fmla="*/ 21063 w 410362"/>
                <a:gd name="connsiteY6" fmla="*/ 403359 h 409942"/>
                <a:gd name="connsiteX7" fmla="*/ 9869 w 410362"/>
                <a:gd name="connsiteY7" fmla="*/ 399884 h 409942"/>
                <a:gd name="connsiteX8" fmla="*/ 6583 w 410362"/>
                <a:gd name="connsiteY8" fmla="*/ 389297 h 409942"/>
                <a:gd name="connsiteX9" fmla="*/ 0 w 410362"/>
                <a:gd name="connsiteY9" fmla="*/ 324000 h 409942"/>
                <a:gd name="connsiteX10" fmla="*/ 324001 w 410362"/>
                <a:gd name="connsiteY10" fmla="*/ 0 h 40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62" h="409942">
                  <a:moveTo>
                    <a:pt x="324001" y="0"/>
                  </a:moveTo>
                  <a:cubicBezTo>
                    <a:pt x="346369" y="0"/>
                    <a:pt x="368207" y="2267"/>
                    <a:pt x="389299" y="6583"/>
                  </a:cubicBezTo>
                  <a:lnTo>
                    <a:pt x="400493" y="10058"/>
                  </a:lnTo>
                  <a:lnTo>
                    <a:pt x="403779" y="20645"/>
                  </a:lnTo>
                  <a:cubicBezTo>
                    <a:pt x="408095" y="41737"/>
                    <a:pt x="410362" y="63575"/>
                    <a:pt x="410362" y="85942"/>
                  </a:cubicBezTo>
                  <a:cubicBezTo>
                    <a:pt x="410362" y="264882"/>
                    <a:pt x="265302" y="409942"/>
                    <a:pt x="86361" y="409942"/>
                  </a:cubicBezTo>
                  <a:cubicBezTo>
                    <a:pt x="63993" y="409942"/>
                    <a:pt x="42155" y="407676"/>
                    <a:pt x="21063" y="403359"/>
                  </a:cubicBezTo>
                  <a:lnTo>
                    <a:pt x="9869" y="399884"/>
                  </a:lnTo>
                  <a:lnTo>
                    <a:pt x="6583" y="389297"/>
                  </a:lnTo>
                  <a:cubicBezTo>
                    <a:pt x="2267" y="368206"/>
                    <a:pt x="0" y="346368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6012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9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олилиния 12"/>
            <p:cNvSpPr>
              <a:spLocks noChangeAspect="1"/>
            </p:cNvSpPr>
            <p:nvPr/>
          </p:nvSpPr>
          <p:spPr bwMode="auto">
            <a:xfrm>
              <a:off x="8377219" y="2647886"/>
              <a:ext cx="638133" cy="637942"/>
            </a:xfrm>
            <a:custGeom>
              <a:avLst/>
              <a:gdLst>
                <a:gd name="connsiteX0" fmla="*/ 324001 w 638133"/>
                <a:gd name="connsiteY0" fmla="*/ 0 h 637942"/>
                <a:gd name="connsiteX1" fmla="*/ 622540 w 638133"/>
                <a:gd name="connsiteY1" fmla="*/ 197885 h 637942"/>
                <a:gd name="connsiteX2" fmla="*/ 638133 w 638133"/>
                <a:gd name="connsiteY2" fmla="*/ 248116 h 637942"/>
                <a:gd name="connsiteX3" fmla="*/ 626939 w 638133"/>
                <a:gd name="connsiteY3" fmla="*/ 244641 h 637942"/>
                <a:gd name="connsiteX4" fmla="*/ 561641 w 638133"/>
                <a:gd name="connsiteY4" fmla="*/ 238058 h 637942"/>
                <a:gd name="connsiteX5" fmla="*/ 237640 w 638133"/>
                <a:gd name="connsiteY5" fmla="*/ 562058 h 637942"/>
                <a:gd name="connsiteX6" fmla="*/ 244223 w 638133"/>
                <a:gd name="connsiteY6" fmla="*/ 627355 h 637942"/>
                <a:gd name="connsiteX7" fmla="*/ 247509 w 638133"/>
                <a:gd name="connsiteY7" fmla="*/ 637942 h 637942"/>
                <a:gd name="connsiteX8" fmla="*/ 197885 w 638133"/>
                <a:gd name="connsiteY8" fmla="*/ 622538 h 637942"/>
                <a:gd name="connsiteX9" fmla="*/ 0 w 638133"/>
                <a:gd name="connsiteY9" fmla="*/ 324000 h 637942"/>
                <a:gd name="connsiteX10" fmla="*/ 324001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24001" y="0"/>
                  </a:moveTo>
                  <a:cubicBezTo>
                    <a:pt x="458207" y="0"/>
                    <a:pt x="573354" y="81596"/>
                    <a:pt x="622540" y="197885"/>
                  </a:cubicBezTo>
                  <a:lnTo>
                    <a:pt x="638133" y="248116"/>
                  </a:lnTo>
                  <a:lnTo>
                    <a:pt x="626939" y="244641"/>
                  </a:lnTo>
                  <a:cubicBezTo>
                    <a:pt x="605847" y="240325"/>
                    <a:pt x="584009" y="238058"/>
                    <a:pt x="561641" y="238058"/>
                  </a:cubicBezTo>
                  <a:cubicBezTo>
                    <a:pt x="382700" y="238058"/>
                    <a:pt x="237640" y="383118"/>
                    <a:pt x="237640" y="562058"/>
                  </a:cubicBezTo>
                  <a:cubicBezTo>
                    <a:pt x="237640" y="584426"/>
                    <a:pt x="239907" y="606264"/>
                    <a:pt x="244223" y="627355"/>
                  </a:cubicBezTo>
                  <a:lnTo>
                    <a:pt x="247509" y="637942"/>
                  </a:lnTo>
                  <a:lnTo>
                    <a:pt x="197885" y="622538"/>
                  </a:lnTo>
                  <a:cubicBezTo>
                    <a:pt x="81596" y="573353"/>
                    <a:pt x="0" y="458205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6012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9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/>
          </p:nvSpPr>
          <p:spPr bwMode="auto">
            <a:xfrm>
              <a:off x="8624728" y="2896002"/>
              <a:ext cx="638133" cy="637942"/>
            </a:xfrm>
            <a:custGeom>
              <a:avLst/>
              <a:gdLst>
                <a:gd name="connsiteX0" fmla="*/ 390624 w 638133"/>
                <a:gd name="connsiteY0" fmla="*/ 0 h 637942"/>
                <a:gd name="connsiteX1" fmla="*/ 440248 w 638133"/>
                <a:gd name="connsiteY1" fmla="*/ 15404 h 637942"/>
                <a:gd name="connsiteX2" fmla="*/ 638133 w 638133"/>
                <a:gd name="connsiteY2" fmla="*/ 313942 h 637942"/>
                <a:gd name="connsiteX3" fmla="*/ 314132 w 638133"/>
                <a:gd name="connsiteY3" fmla="*/ 637942 h 637942"/>
                <a:gd name="connsiteX4" fmla="*/ 15593 w 638133"/>
                <a:gd name="connsiteY4" fmla="*/ 440057 h 637942"/>
                <a:gd name="connsiteX5" fmla="*/ 0 w 638133"/>
                <a:gd name="connsiteY5" fmla="*/ 389826 h 637942"/>
                <a:gd name="connsiteX6" fmla="*/ 11194 w 638133"/>
                <a:gd name="connsiteY6" fmla="*/ 393301 h 637942"/>
                <a:gd name="connsiteX7" fmla="*/ 76492 w 638133"/>
                <a:gd name="connsiteY7" fmla="*/ 399884 h 637942"/>
                <a:gd name="connsiteX8" fmla="*/ 400493 w 638133"/>
                <a:gd name="connsiteY8" fmla="*/ 75884 h 637942"/>
                <a:gd name="connsiteX9" fmla="*/ 393910 w 638133"/>
                <a:gd name="connsiteY9" fmla="*/ 10587 h 637942"/>
                <a:gd name="connsiteX10" fmla="*/ 390624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90624" y="0"/>
                  </a:moveTo>
                  <a:lnTo>
                    <a:pt x="440248" y="15404"/>
                  </a:lnTo>
                  <a:cubicBezTo>
                    <a:pt x="556537" y="64590"/>
                    <a:pt x="638133" y="179737"/>
                    <a:pt x="638133" y="313942"/>
                  </a:cubicBezTo>
                  <a:cubicBezTo>
                    <a:pt x="638133" y="492882"/>
                    <a:pt x="493073" y="637942"/>
                    <a:pt x="314132" y="637942"/>
                  </a:cubicBezTo>
                  <a:cubicBezTo>
                    <a:pt x="179926" y="637942"/>
                    <a:pt x="64779" y="556346"/>
                    <a:pt x="15593" y="440057"/>
                  </a:cubicBezTo>
                  <a:lnTo>
                    <a:pt x="0" y="389826"/>
                  </a:lnTo>
                  <a:lnTo>
                    <a:pt x="11194" y="393301"/>
                  </a:lnTo>
                  <a:cubicBezTo>
                    <a:pt x="32286" y="397618"/>
                    <a:pt x="54124" y="399884"/>
                    <a:pt x="76492" y="399884"/>
                  </a:cubicBezTo>
                  <a:cubicBezTo>
                    <a:pt x="255433" y="399884"/>
                    <a:pt x="400493" y="254824"/>
                    <a:pt x="400493" y="75884"/>
                  </a:cubicBezTo>
                  <a:cubicBezTo>
                    <a:pt x="400493" y="53517"/>
                    <a:pt x="398226" y="31679"/>
                    <a:pt x="393910" y="10587"/>
                  </a:cubicBezTo>
                  <a:lnTo>
                    <a:pt x="390624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6012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9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47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7931451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29" y="569742"/>
            <a:ext cx="9603384" cy="1274821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756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10397520" y="0"/>
            <a:ext cx="2404080" cy="3207124"/>
            <a:chOff x="3425397" y="3425398"/>
            <a:chExt cx="1717200" cy="1718102"/>
          </a:xfrm>
        </p:grpSpPr>
        <p:sp>
          <p:nvSpPr>
            <p:cNvPr id="5" name="Прямоугольник 4"/>
            <p:cNvSpPr>
              <a:spLocks noChangeAspect="1"/>
            </p:cNvSpPr>
            <p:nvPr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Кольцо 5"/>
            <p:cNvSpPr/>
            <p:nvPr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Кольцо 6"/>
            <p:cNvSpPr/>
            <p:nvPr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0397520" y="6394076"/>
            <a:ext cx="2404080" cy="3207124"/>
            <a:chOff x="7431300" y="1712699"/>
            <a:chExt cx="1717200" cy="1718102"/>
          </a:xfrm>
        </p:grpSpPr>
        <p:sp>
          <p:nvSpPr>
            <p:cNvPr id="10" name="Прямоугольник 57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рямоугольник 58"/>
            <p:cNvSpPr>
              <a:spLocks noChangeAspect="1"/>
            </p:cNvSpPr>
            <p:nvPr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397521" y="3207120"/>
            <a:ext cx="2402819" cy="3205440"/>
            <a:chOff x="7427701" y="1718100"/>
            <a:chExt cx="1716299" cy="1717200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7427701" y="1718100"/>
              <a:ext cx="1716299" cy="1717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 bwMode="auto">
            <a:xfrm>
              <a:off x="7427701" y="1718100"/>
              <a:ext cx="1716299" cy="1717200"/>
            </a:xfrm>
            <a:custGeom>
              <a:avLst/>
              <a:gdLst>
                <a:gd name="connsiteX0" fmla="*/ 0 w 1716299"/>
                <a:gd name="connsiteY0" fmla="*/ 1313726 h 1717200"/>
                <a:gd name="connsiteX1" fmla="*/ 402843 w 1716299"/>
                <a:gd name="connsiteY1" fmla="*/ 1717200 h 1717200"/>
                <a:gd name="connsiteX2" fmla="*/ 0 w 1716299"/>
                <a:gd name="connsiteY2" fmla="*/ 1717200 h 1717200"/>
                <a:gd name="connsiteX3" fmla="*/ 0 w 1716299"/>
                <a:gd name="connsiteY3" fmla="*/ 550698 h 1717200"/>
                <a:gd name="connsiteX4" fmla="*/ 1164676 w 1716299"/>
                <a:gd name="connsiteY4" fmla="*/ 1717200 h 1717200"/>
                <a:gd name="connsiteX5" fmla="*/ 748795 w 1716299"/>
                <a:gd name="connsiteY5" fmla="*/ 1717200 h 1717200"/>
                <a:gd name="connsiteX6" fmla="*/ 0 w 1716299"/>
                <a:gd name="connsiteY6" fmla="*/ 966900 h 1717200"/>
                <a:gd name="connsiteX7" fmla="*/ 1311613 w 1716299"/>
                <a:gd name="connsiteY7" fmla="*/ 0 h 1717200"/>
                <a:gd name="connsiteX8" fmla="*/ 1716299 w 1716299"/>
                <a:gd name="connsiteY8" fmla="*/ 0 h 1717200"/>
                <a:gd name="connsiteX9" fmla="*/ 1716299 w 1716299"/>
                <a:gd name="connsiteY9" fmla="*/ 405500 h 1717200"/>
                <a:gd name="connsiteX10" fmla="*/ 559772 w 1716299"/>
                <a:gd name="connsiteY10" fmla="*/ 0 h 1717200"/>
                <a:gd name="connsiteX11" fmla="*/ 964903 w 1716299"/>
                <a:gd name="connsiteY11" fmla="*/ 0 h 1717200"/>
                <a:gd name="connsiteX12" fmla="*/ 1716299 w 1716299"/>
                <a:gd name="connsiteY12" fmla="*/ 752574 h 1717200"/>
                <a:gd name="connsiteX13" fmla="*/ 1716299 w 1716299"/>
                <a:gd name="connsiteY13" fmla="*/ 1158853 h 1717200"/>
                <a:gd name="connsiteX14" fmla="*/ 0 w 1716299"/>
                <a:gd name="connsiteY14" fmla="*/ 0 h 1717200"/>
                <a:gd name="connsiteX15" fmla="*/ 213062 w 1716299"/>
                <a:gd name="connsiteY15" fmla="*/ 0 h 1717200"/>
                <a:gd name="connsiteX16" fmla="*/ 1716299 w 1716299"/>
                <a:gd name="connsiteY16" fmla="*/ 1505594 h 1717200"/>
                <a:gd name="connsiteX17" fmla="*/ 1716299 w 1716299"/>
                <a:gd name="connsiteY17" fmla="*/ 1717200 h 1717200"/>
                <a:gd name="connsiteX18" fmla="*/ 1510628 w 1716299"/>
                <a:gd name="connsiteY18" fmla="*/ 1717200 h 1717200"/>
                <a:gd name="connsiteX19" fmla="*/ 0 w 1716299"/>
                <a:gd name="connsiteY19" fmla="*/ 203535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6299" h="1717200">
                  <a:moveTo>
                    <a:pt x="0" y="1313726"/>
                  </a:moveTo>
                  <a:lnTo>
                    <a:pt x="402843" y="1717200"/>
                  </a:lnTo>
                  <a:lnTo>
                    <a:pt x="0" y="1717200"/>
                  </a:lnTo>
                  <a:close/>
                  <a:moveTo>
                    <a:pt x="0" y="550698"/>
                  </a:moveTo>
                  <a:lnTo>
                    <a:pt x="1164676" y="1717200"/>
                  </a:lnTo>
                  <a:lnTo>
                    <a:pt x="748795" y="1717200"/>
                  </a:lnTo>
                  <a:lnTo>
                    <a:pt x="0" y="966900"/>
                  </a:lnTo>
                  <a:close/>
                  <a:moveTo>
                    <a:pt x="1311613" y="0"/>
                  </a:moveTo>
                  <a:lnTo>
                    <a:pt x="1716299" y="0"/>
                  </a:lnTo>
                  <a:lnTo>
                    <a:pt x="1716299" y="405500"/>
                  </a:lnTo>
                  <a:close/>
                  <a:moveTo>
                    <a:pt x="559772" y="0"/>
                  </a:moveTo>
                  <a:lnTo>
                    <a:pt x="964903" y="0"/>
                  </a:lnTo>
                  <a:lnTo>
                    <a:pt x="1716299" y="752574"/>
                  </a:lnTo>
                  <a:lnTo>
                    <a:pt x="1716299" y="1158853"/>
                  </a:lnTo>
                  <a:close/>
                  <a:moveTo>
                    <a:pt x="0" y="0"/>
                  </a:moveTo>
                  <a:lnTo>
                    <a:pt x="213062" y="0"/>
                  </a:lnTo>
                  <a:lnTo>
                    <a:pt x="1716299" y="1505594"/>
                  </a:lnTo>
                  <a:lnTo>
                    <a:pt x="1716299" y="1717200"/>
                  </a:lnTo>
                  <a:lnTo>
                    <a:pt x="1510628" y="1717200"/>
                  </a:lnTo>
                  <a:lnTo>
                    <a:pt x="0" y="2035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35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493294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2" name="Объект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29" y="569742"/>
            <a:ext cx="9674162" cy="1274821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756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397521" y="0"/>
            <a:ext cx="2402819" cy="32054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801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Ромб 4"/>
          <p:cNvSpPr/>
          <p:nvPr/>
        </p:nvSpPr>
        <p:spPr bwMode="auto">
          <a:xfrm>
            <a:off x="10397520" y="0"/>
            <a:ext cx="2404080" cy="3205440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1213755" y="1088314"/>
            <a:ext cx="771610" cy="102881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801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397521" y="6395760"/>
            <a:ext cx="2402819" cy="32054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801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397521" y="3197880"/>
            <a:ext cx="2402819" cy="3205440"/>
            <a:chOff x="7427701" y="1713150"/>
            <a:chExt cx="1716299" cy="1717200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29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4372264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2" name="Объект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28" y="569742"/>
            <a:ext cx="9637932" cy="1274821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756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397521" y="0"/>
            <a:ext cx="2402819" cy="320544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801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10397517" y="6395760"/>
            <a:ext cx="2404083" cy="320544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6012" tIns="48006" rIns="96012" bIns="48006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6012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9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397520" y="3197880"/>
            <a:ext cx="2404080" cy="3205440"/>
            <a:chOff x="5642293" y="1669691"/>
            <a:chExt cx="1717200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5642293" y="1669691"/>
              <a:ext cx="1717200" cy="17172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6012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9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5642293" y="1674497"/>
              <a:ext cx="814205" cy="1707588"/>
            </a:xfrm>
            <a:custGeom>
              <a:avLst/>
              <a:gdLst>
                <a:gd name="connsiteX0" fmla="*/ 0 w 631564"/>
                <a:gd name="connsiteY0" fmla="*/ 0 h 1324544"/>
                <a:gd name="connsiteX1" fmla="*/ 97634 w 631564"/>
                <a:gd name="connsiteY1" fmla="*/ 9803 h 1324544"/>
                <a:gd name="connsiteX2" fmla="*/ 631564 w 631564"/>
                <a:gd name="connsiteY2" fmla="*/ 662272 h 1324544"/>
                <a:gd name="connsiteX3" fmla="*/ 97634 w 631564"/>
                <a:gd name="connsiteY3" fmla="*/ 1314741 h 1324544"/>
                <a:gd name="connsiteX4" fmla="*/ 0 w 631564"/>
                <a:gd name="connsiteY4" fmla="*/ 1324544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0" y="0"/>
                  </a:moveTo>
                  <a:lnTo>
                    <a:pt x="97634" y="9803"/>
                  </a:lnTo>
                  <a:cubicBezTo>
                    <a:pt x="402348" y="71905"/>
                    <a:pt x="631564" y="340428"/>
                    <a:pt x="631564" y="662272"/>
                  </a:cubicBezTo>
                  <a:cubicBezTo>
                    <a:pt x="631564" y="984116"/>
                    <a:pt x="402348" y="1252639"/>
                    <a:pt x="97634" y="1314741"/>
                  </a:cubicBezTo>
                  <a:lnTo>
                    <a:pt x="0" y="132454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6012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9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 noChangeAspect="1"/>
            </p:cNvSpPr>
            <p:nvPr/>
          </p:nvSpPr>
          <p:spPr bwMode="auto">
            <a:xfrm>
              <a:off x="6545288" y="1674497"/>
              <a:ext cx="814205" cy="1707588"/>
            </a:xfrm>
            <a:custGeom>
              <a:avLst/>
              <a:gdLst>
                <a:gd name="connsiteX0" fmla="*/ 631564 w 631564"/>
                <a:gd name="connsiteY0" fmla="*/ 0 h 1324544"/>
                <a:gd name="connsiteX1" fmla="*/ 631564 w 631564"/>
                <a:gd name="connsiteY1" fmla="*/ 1324544 h 1324544"/>
                <a:gd name="connsiteX2" fmla="*/ 533931 w 631564"/>
                <a:gd name="connsiteY2" fmla="*/ 1314741 h 1324544"/>
                <a:gd name="connsiteX3" fmla="*/ 0 w 631564"/>
                <a:gd name="connsiteY3" fmla="*/ 662272 h 1324544"/>
                <a:gd name="connsiteX4" fmla="*/ 533931 w 631564"/>
                <a:gd name="connsiteY4" fmla="*/ 9803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631564" y="0"/>
                  </a:moveTo>
                  <a:lnTo>
                    <a:pt x="631564" y="1324544"/>
                  </a:lnTo>
                  <a:lnTo>
                    <a:pt x="533931" y="1314741"/>
                  </a:lnTo>
                  <a:cubicBezTo>
                    <a:pt x="229217" y="1252639"/>
                    <a:pt x="0" y="984116"/>
                    <a:pt x="0" y="662272"/>
                  </a:cubicBezTo>
                  <a:cubicBezTo>
                    <a:pt x="0" y="340428"/>
                    <a:pt x="229217" y="71905"/>
                    <a:pt x="533931" y="9803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6012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9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/>
          </p:nvSpPr>
          <p:spPr bwMode="auto">
            <a:xfrm>
              <a:off x="6545448" y="2530091"/>
              <a:ext cx="814045" cy="851994"/>
            </a:xfrm>
            <a:custGeom>
              <a:avLst/>
              <a:gdLst>
                <a:gd name="connsiteX0" fmla="*/ 0 w 814045"/>
                <a:gd name="connsiteY0" fmla="*/ 0 h 851994"/>
                <a:gd name="connsiteX1" fmla="*/ 814045 w 814045"/>
                <a:gd name="connsiteY1" fmla="*/ 0 h 851994"/>
                <a:gd name="connsiteX2" fmla="*/ 814045 w 814045"/>
                <a:gd name="connsiteY2" fmla="*/ 851994 h 851994"/>
                <a:gd name="connsiteX3" fmla="*/ 688178 w 814045"/>
                <a:gd name="connsiteY3" fmla="*/ 839356 h 851994"/>
                <a:gd name="connsiteX4" fmla="*/ 13305 w 814045"/>
                <a:gd name="connsiteY4" fmla="*/ 150187 h 851994"/>
                <a:gd name="connsiteX5" fmla="*/ 0 w 814045"/>
                <a:gd name="connsiteY5" fmla="*/ 0 h 85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045" h="851994">
                  <a:moveTo>
                    <a:pt x="0" y="0"/>
                  </a:moveTo>
                  <a:lnTo>
                    <a:pt x="814045" y="0"/>
                  </a:lnTo>
                  <a:lnTo>
                    <a:pt x="814045" y="851994"/>
                  </a:lnTo>
                  <a:lnTo>
                    <a:pt x="688178" y="839356"/>
                  </a:lnTo>
                  <a:cubicBezTo>
                    <a:pt x="344448" y="769303"/>
                    <a:pt x="75237" y="495504"/>
                    <a:pt x="13305" y="150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6012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9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79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1220418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3" name="Объект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28" y="569742"/>
            <a:ext cx="9601700" cy="1274821"/>
          </a:xfrm>
        </p:spPr>
        <p:txBody>
          <a:bodyPr vert="horz" lIns="0" tIns="0" rIns="0" bIns="0" rtlCol="0" anchor="t">
            <a:noAutofit/>
          </a:bodyPr>
          <a:lstStyle>
            <a:lvl1pPr>
              <a:defRPr lang="ru-RU" sz="756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398782" y="0"/>
            <a:ext cx="2402819" cy="320544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801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10397517" y="6395760"/>
            <a:ext cx="2404083" cy="320544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6012" tIns="48006" rIns="96012" bIns="48006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6012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9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397518" y="3197880"/>
            <a:ext cx="2402819" cy="3205440"/>
            <a:chOff x="7427701" y="1713150"/>
            <a:chExt cx="1716299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10397518" y="0"/>
            <a:ext cx="2402819" cy="3205440"/>
            <a:chOff x="6573600" y="0"/>
            <a:chExt cx="2570400" cy="2571750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8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1998459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3" name="Объект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28" y="569742"/>
            <a:ext cx="9650008" cy="1274821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756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398782" y="0"/>
            <a:ext cx="2402819" cy="320544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801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 bwMode="auto">
          <a:xfrm>
            <a:off x="10397517" y="3197880"/>
            <a:ext cx="2404083" cy="320544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6012" tIns="48006" rIns="96012" bIns="48006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6012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90" b="1" i="0" u="none" strike="noStrike" kern="0" cap="none" spc="0" normalizeH="0" baseline="0" noProof="0" smtClean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10397518" y="0"/>
            <a:ext cx="2402819" cy="3205440"/>
            <a:chOff x="7427701" y="0"/>
            <a:chExt cx="1716299" cy="1717200"/>
          </a:xfrm>
        </p:grpSpPr>
        <p:sp>
          <p:nvSpPr>
            <p:cNvPr id="7" name="Полилиния 6"/>
            <p:cNvSpPr>
              <a:spLocks noChangeAspect="1"/>
            </p:cNvSpPr>
            <p:nvPr/>
          </p:nvSpPr>
          <p:spPr bwMode="auto">
            <a:xfrm>
              <a:off x="7427701" y="858600"/>
              <a:ext cx="1716298" cy="858600"/>
            </a:xfrm>
            <a:custGeom>
              <a:avLst/>
              <a:gdLst>
                <a:gd name="connsiteX0" fmla="*/ 857698 w 1716298"/>
                <a:gd name="connsiteY0" fmla="*/ 0 h 858600"/>
                <a:gd name="connsiteX1" fmla="*/ 1716298 w 1716298"/>
                <a:gd name="connsiteY1" fmla="*/ 858600 h 858600"/>
                <a:gd name="connsiteX2" fmla="*/ 0 w 1716298"/>
                <a:gd name="connsiteY2" fmla="*/ 858600 h 858600"/>
                <a:gd name="connsiteX3" fmla="*/ 0 w 1716298"/>
                <a:gd name="connsiteY3" fmla="*/ 840738 h 858600"/>
                <a:gd name="connsiteX4" fmla="*/ 3531 w 1716298"/>
                <a:gd name="connsiteY4" fmla="*/ 770813 h 858600"/>
                <a:gd name="connsiteX5" fmla="*/ 857698 w 1716298"/>
                <a:gd name="connsiteY5" fmla="*/ 0 h 8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298" h="858600">
                  <a:moveTo>
                    <a:pt x="857698" y="0"/>
                  </a:moveTo>
                  <a:cubicBezTo>
                    <a:pt x="1331890" y="0"/>
                    <a:pt x="1716298" y="384408"/>
                    <a:pt x="1716298" y="858600"/>
                  </a:cubicBezTo>
                  <a:lnTo>
                    <a:pt x="0" y="858600"/>
                  </a:lnTo>
                  <a:lnTo>
                    <a:pt x="0" y="840738"/>
                  </a:lnTo>
                  <a:lnTo>
                    <a:pt x="3531" y="770813"/>
                  </a:lnTo>
                  <a:cubicBezTo>
                    <a:pt x="47500" y="337859"/>
                    <a:pt x="413143" y="0"/>
                    <a:pt x="85769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7427701" y="0"/>
              <a:ext cx="1716299" cy="1717200"/>
            </a:xfrm>
            <a:custGeom>
              <a:avLst/>
              <a:gdLst>
                <a:gd name="connsiteX0" fmla="*/ 0 w 1716299"/>
                <a:gd name="connsiteY0" fmla="*/ 0 h 1717200"/>
                <a:gd name="connsiteX1" fmla="*/ 1716299 w 1716299"/>
                <a:gd name="connsiteY1" fmla="*/ 0 h 1717200"/>
                <a:gd name="connsiteX2" fmla="*/ 1716299 w 1716299"/>
                <a:gd name="connsiteY2" fmla="*/ 1717200 h 1717200"/>
                <a:gd name="connsiteX3" fmla="*/ 1716298 w 1716299"/>
                <a:gd name="connsiteY3" fmla="*/ 1717200 h 1717200"/>
                <a:gd name="connsiteX4" fmla="*/ 857698 w 1716299"/>
                <a:gd name="connsiteY4" fmla="*/ 858600 h 1717200"/>
                <a:gd name="connsiteX5" fmla="*/ 3531 w 1716299"/>
                <a:gd name="connsiteY5" fmla="*/ 1629413 h 1717200"/>
                <a:gd name="connsiteX6" fmla="*/ 0 w 1716299"/>
                <a:gd name="connsiteY6" fmla="*/ 1699338 h 1717200"/>
                <a:gd name="connsiteX7" fmla="*/ 0 w 1716299"/>
                <a:gd name="connsiteY7" fmla="*/ 0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299" h="1717200">
                  <a:moveTo>
                    <a:pt x="0" y="0"/>
                  </a:moveTo>
                  <a:lnTo>
                    <a:pt x="1716299" y="0"/>
                  </a:lnTo>
                  <a:lnTo>
                    <a:pt x="1716299" y="1717200"/>
                  </a:lnTo>
                  <a:lnTo>
                    <a:pt x="1716298" y="1717200"/>
                  </a:lnTo>
                  <a:cubicBezTo>
                    <a:pt x="1716298" y="1243008"/>
                    <a:pt x="1331890" y="858600"/>
                    <a:pt x="857698" y="858600"/>
                  </a:cubicBezTo>
                  <a:cubicBezTo>
                    <a:pt x="413143" y="858600"/>
                    <a:pt x="47500" y="1196459"/>
                    <a:pt x="3531" y="1629413"/>
                  </a:cubicBezTo>
                  <a:lnTo>
                    <a:pt x="0" y="1699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10397518" y="6395760"/>
            <a:ext cx="2402819" cy="3205440"/>
            <a:chOff x="-309902" y="1968471"/>
            <a:chExt cx="1716299" cy="1717200"/>
          </a:xfrm>
        </p:grpSpPr>
        <p:sp>
          <p:nvSpPr>
            <p:cNvPr id="10" name="Прямоугольник 9"/>
            <p:cNvSpPr>
              <a:spLocks noChangeAspect="1"/>
            </p:cNvSpPr>
            <p:nvPr/>
          </p:nvSpPr>
          <p:spPr bwMode="auto">
            <a:xfrm>
              <a:off x="-309902" y="1968471"/>
              <a:ext cx="1716299" cy="17172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-171753" y="2107071"/>
              <a:ext cx="1440000" cy="1440000"/>
            </a:xfrm>
            <a:custGeom>
              <a:avLst/>
              <a:gdLst>
                <a:gd name="connsiteX0" fmla="*/ 2807084 w 2836652"/>
                <a:gd name="connsiteY0" fmla="*/ 1727294 h 2844000"/>
                <a:gd name="connsiteX1" fmla="*/ 2776855 w 2836652"/>
                <a:gd name="connsiteY1" fmla="*/ 1844860 h 2844000"/>
                <a:gd name="connsiteX2" fmla="*/ 1841645 w 2836652"/>
                <a:gd name="connsiteY2" fmla="*/ 2780070 h 2844000"/>
                <a:gd name="connsiteX3" fmla="*/ 1801654 w 2836652"/>
                <a:gd name="connsiteY3" fmla="*/ 2790353 h 2844000"/>
                <a:gd name="connsiteX4" fmla="*/ 2799360 w 2836652"/>
                <a:gd name="connsiteY4" fmla="*/ 1093539 h 2844000"/>
                <a:gd name="connsiteX5" fmla="*/ 2826362 w 2836652"/>
                <a:gd name="connsiteY5" fmla="*/ 1218703 h 2844000"/>
                <a:gd name="connsiteX6" fmla="*/ 2836652 w 2836652"/>
                <a:gd name="connsiteY6" fmla="*/ 1363744 h 2844000"/>
                <a:gd name="connsiteX7" fmla="*/ 1437536 w 2836652"/>
                <a:gd name="connsiteY7" fmla="*/ 2843053 h 2844000"/>
                <a:gd name="connsiteX8" fmla="*/ 1418785 w 2836652"/>
                <a:gd name="connsiteY8" fmla="*/ 2844000 h 2844000"/>
                <a:gd name="connsiteX9" fmla="*/ 1265558 w 2836652"/>
                <a:gd name="connsiteY9" fmla="*/ 2835841 h 2844000"/>
                <a:gd name="connsiteX10" fmla="*/ 1166585 w 2836652"/>
                <a:gd name="connsiteY10" fmla="*/ 2819901 h 2844000"/>
                <a:gd name="connsiteX11" fmla="*/ 2611803 w 2836652"/>
                <a:gd name="connsiteY11" fmla="*/ 649925 h 2844000"/>
                <a:gd name="connsiteX12" fmla="*/ 2625925 w 2836652"/>
                <a:gd name="connsiteY12" fmla="*/ 670040 h 2844000"/>
                <a:gd name="connsiteX13" fmla="*/ 2716944 w 2836652"/>
                <a:gd name="connsiteY13" fmla="*/ 840735 h 2844000"/>
                <a:gd name="connsiteX14" fmla="*/ 2718971 w 2836652"/>
                <a:gd name="connsiteY14" fmla="*/ 846248 h 2844000"/>
                <a:gd name="connsiteX15" fmla="*/ 917377 w 2836652"/>
                <a:gd name="connsiteY15" fmla="*/ 2751106 h 2844000"/>
                <a:gd name="connsiteX16" fmla="*/ 837521 w 2836652"/>
                <a:gd name="connsiteY16" fmla="*/ 2720160 h 2844000"/>
                <a:gd name="connsiteX17" fmla="*/ 713705 w 2836652"/>
                <a:gd name="connsiteY17" fmla="*/ 2656817 h 2844000"/>
                <a:gd name="connsiteX18" fmla="*/ 2316702 w 2836652"/>
                <a:gd name="connsiteY18" fmla="*/ 320018 h 2844000"/>
                <a:gd name="connsiteX19" fmla="*/ 2323309 w 2836652"/>
                <a:gd name="connsiteY19" fmla="*/ 324716 h 2844000"/>
                <a:gd name="connsiteX20" fmla="*/ 2436281 w 2836652"/>
                <a:gd name="connsiteY20" fmla="*/ 428628 h 2844000"/>
                <a:gd name="connsiteX21" fmla="*/ 2470218 w 2836652"/>
                <a:gd name="connsiteY21" fmla="*/ 467338 h 2844000"/>
                <a:gd name="connsiteX22" fmla="*/ 524088 w 2836652"/>
                <a:gd name="connsiteY22" fmla="*/ 2525015 h 2844000"/>
                <a:gd name="connsiteX23" fmla="*/ 474563 w 2836652"/>
                <a:gd name="connsiteY23" fmla="*/ 2485283 h 2844000"/>
                <a:gd name="connsiteX24" fmla="*/ 371952 w 2836652"/>
                <a:gd name="connsiteY24" fmla="*/ 2384417 h 2844000"/>
                <a:gd name="connsiteX25" fmla="*/ 368400 w 2836652"/>
                <a:gd name="connsiteY25" fmla="*/ 2379992 h 2844000"/>
                <a:gd name="connsiteX26" fmla="*/ 1923462 w 2836652"/>
                <a:gd name="connsiteY26" fmla="*/ 93876 h 2844000"/>
                <a:gd name="connsiteX27" fmla="*/ 1972292 w 2836652"/>
                <a:gd name="connsiteY27" fmla="*/ 111748 h 2844000"/>
                <a:gd name="connsiteX28" fmla="*/ 2125317 w 2836652"/>
                <a:gd name="connsiteY28" fmla="*/ 190086 h 2844000"/>
                <a:gd name="connsiteX29" fmla="*/ 228354 w 2836652"/>
                <a:gd name="connsiteY29" fmla="*/ 2195778 h 2844000"/>
                <a:gd name="connsiteX30" fmla="*/ 152351 w 2836652"/>
                <a:gd name="connsiteY30" fmla="*/ 2069368 h 2844000"/>
                <a:gd name="connsiteX31" fmla="*/ 120718 w 2836652"/>
                <a:gd name="connsiteY31" fmla="*/ 1999949 h 2844000"/>
                <a:gd name="connsiteX32" fmla="*/ 1041461 w 2836652"/>
                <a:gd name="connsiteY32" fmla="*/ 52222 h 2844000"/>
                <a:gd name="connsiteX33" fmla="*/ 28920 w 2836652"/>
                <a:gd name="connsiteY33" fmla="*/ 1122800 h 2844000"/>
                <a:gd name="connsiteX34" fmla="*/ 60716 w 2836652"/>
                <a:gd name="connsiteY34" fmla="*/ 999141 h 2844000"/>
                <a:gd name="connsiteX35" fmla="*/ 995926 w 2836652"/>
                <a:gd name="connsiteY35" fmla="*/ 63930 h 2844000"/>
                <a:gd name="connsiteX36" fmla="*/ 1418785 w 2836652"/>
                <a:gd name="connsiteY36" fmla="*/ 0 h 2844000"/>
                <a:gd name="connsiteX37" fmla="*/ 1564176 w 2836652"/>
                <a:gd name="connsiteY37" fmla="*/ 7342 h 2844000"/>
                <a:gd name="connsiteX38" fmla="*/ 1675030 w 2836652"/>
                <a:gd name="connsiteY38" fmla="*/ 24260 h 2844000"/>
                <a:gd name="connsiteX39" fmla="*/ 37665 w 2836652"/>
                <a:gd name="connsiteY39" fmla="*/ 1755475 h 2844000"/>
                <a:gd name="connsiteX40" fmla="*/ 23926 w 2836652"/>
                <a:gd name="connsiteY40" fmla="*/ 1699895 h 2844000"/>
                <a:gd name="connsiteX41" fmla="*/ 4127 w 2836652"/>
                <a:gd name="connsiteY41" fmla="*/ 1567391 h 2844000"/>
                <a:gd name="connsiteX42" fmla="*/ 0 w 2836652"/>
                <a:gd name="connsiteY42" fmla="*/ 1485664 h 2844000"/>
                <a:gd name="connsiteX43" fmla="*/ 1404441 w 2836652"/>
                <a:gd name="connsiteY43" fmla="*/ 725 h 28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36652" h="2844000">
                  <a:moveTo>
                    <a:pt x="2807084" y="1727294"/>
                  </a:moveTo>
                  <a:lnTo>
                    <a:pt x="2776855" y="1844860"/>
                  </a:lnTo>
                  <a:cubicBezTo>
                    <a:pt x="2638361" y="2290130"/>
                    <a:pt x="2286915" y="2641576"/>
                    <a:pt x="1841645" y="2780070"/>
                  </a:cubicBezTo>
                  <a:lnTo>
                    <a:pt x="1801654" y="2790353"/>
                  </a:lnTo>
                  <a:close/>
                  <a:moveTo>
                    <a:pt x="2799360" y="1093539"/>
                  </a:moveTo>
                  <a:lnTo>
                    <a:pt x="2826362" y="1218703"/>
                  </a:lnTo>
                  <a:lnTo>
                    <a:pt x="2836652" y="1363744"/>
                  </a:lnTo>
                  <a:lnTo>
                    <a:pt x="1437536" y="2843053"/>
                  </a:lnTo>
                  <a:lnTo>
                    <a:pt x="1418785" y="2844000"/>
                  </a:lnTo>
                  <a:cubicBezTo>
                    <a:pt x="1367017" y="2844000"/>
                    <a:pt x="1315894" y="2841234"/>
                    <a:pt x="1265558" y="2835841"/>
                  </a:cubicBezTo>
                  <a:lnTo>
                    <a:pt x="1166585" y="2819901"/>
                  </a:lnTo>
                  <a:close/>
                  <a:moveTo>
                    <a:pt x="2611803" y="649925"/>
                  </a:moveTo>
                  <a:lnTo>
                    <a:pt x="2625925" y="670040"/>
                  </a:lnTo>
                  <a:cubicBezTo>
                    <a:pt x="2659968" y="724575"/>
                    <a:pt x="2690418" y="781584"/>
                    <a:pt x="2716944" y="840735"/>
                  </a:cubicBezTo>
                  <a:lnTo>
                    <a:pt x="2718971" y="846248"/>
                  </a:lnTo>
                  <a:lnTo>
                    <a:pt x="917377" y="2751106"/>
                  </a:lnTo>
                  <a:lnTo>
                    <a:pt x="837521" y="2720160"/>
                  </a:lnTo>
                  <a:lnTo>
                    <a:pt x="713705" y="2656817"/>
                  </a:lnTo>
                  <a:close/>
                  <a:moveTo>
                    <a:pt x="2316702" y="320018"/>
                  </a:moveTo>
                  <a:lnTo>
                    <a:pt x="2323309" y="324716"/>
                  </a:lnTo>
                  <a:cubicBezTo>
                    <a:pt x="2362814" y="357318"/>
                    <a:pt x="2400528" y="392012"/>
                    <a:pt x="2436281" y="428628"/>
                  </a:cubicBezTo>
                  <a:lnTo>
                    <a:pt x="2470218" y="467338"/>
                  </a:lnTo>
                  <a:lnTo>
                    <a:pt x="524088" y="2525015"/>
                  </a:lnTo>
                  <a:lnTo>
                    <a:pt x="474563" y="2485283"/>
                  </a:lnTo>
                  <a:cubicBezTo>
                    <a:pt x="438688" y="2453403"/>
                    <a:pt x="404438" y="2419734"/>
                    <a:pt x="371952" y="2384417"/>
                  </a:cubicBezTo>
                  <a:lnTo>
                    <a:pt x="368400" y="2379992"/>
                  </a:lnTo>
                  <a:close/>
                  <a:moveTo>
                    <a:pt x="1923462" y="93876"/>
                  </a:moveTo>
                  <a:lnTo>
                    <a:pt x="1972292" y="111748"/>
                  </a:lnTo>
                  <a:lnTo>
                    <a:pt x="2125317" y="190086"/>
                  </a:lnTo>
                  <a:lnTo>
                    <a:pt x="228354" y="2195778"/>
                  </a:lnTo>
                  <a:lnTo>
                    <a:pt x="152351" y="2069368"/>
                  </a:lnTo>
                  <a:lnTo>
                    <a:pt x="120718" y="1999949"/>
                  </a:lnTo>
                  <a:close/>
                  <a:moveTo>
                    <a:pt x="1041461" y="52222"/>
                  </a:moveTo>
                  <a:lnTo>
                    <a:pt x="28920" y="1122800"/>
                  </a:lnTo>
                  <a:lnTo>
                    <a:pt x="60716" y="999141"/>
                  </a:lnTo>
                  <a:cubicBezTo>
                    <a:pt x="199209" y="553870"/>
                    <a:pt x="550656" y="202424"/>
                    <a:pt x="995926" y="63930"/>
                  </a:cubicBezTo>
                  <a:close/>
                  <a:moveTo>
                    <a:pt x="1418785" y="0"/>
                  </a:moveTo>
                  <a:cubicBezTo>
                    <a:pt x="1467869" y="0"/>
                    <a:pt x="1516373" y="2487"/>
                    <a:pt x="1564176" y="7342"/>
                  </a:cubicBezTo>
                  <a:lnTo>
                    <a:pt x="1675030" y="24260"/>
                  </a:lnTo>
                  <a:lnTo>
                    <a:pt x="37665" y="1755475"/>
                  </a:lnTo>
                  <a:lnTo>
                    <a:pt x="23926" y="1699895"/>
                  </a:lnTo>
                  <a:cubicBezTo>
                    <a:pt x="15311" y="1656408"/>
                    <a:pt x="8678" y="1612207"/>
                    <a:pt x="4127" y="1567391"/>
                  </a:cubicBezTo>
                  <a:lnTo>
                    <a:pt x="0" y="1485664"/>
                  </a:lnTo>
                  <a:lnTo>
                    <a:pt x="1404441" y="72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83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7 свой вариан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0467166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4" name="Объект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428" y="569742"/>
            <a:ext cx="9589623" cy="1274821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756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7"/>
          <p:cNvSpPr>
            <a:spLocks noGrp="1" noChangeAspect="1"/>
          </p:cNvSpPr>
          <p:nvPr>
            <p:ph type="pic" sz="quarter" idx="11"/>
          </p:nvPr>
        </p:nvSpPr>
        <p:spPr>
          <a:xfrm>
            <a:off x="10397520" y="0"/>
            <a:ext cx="2404080" cy="320544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2"/>
          </p:nvPr>
        </p:nvSpPr>
        <p:spPr>
          <a:xfrm>
            <a:off x="10399550" y="3197880"/>
            <a:ext cx="2402050" cy="320544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Рисунок 11"/>
          <p:cNvSpPr>
            <a:spLocks noGrp="1" noChangeAspect="1"/>
          </p:cNvSpPr>
          <p:nvPr>
            <p:ph type="pic" sz="quarter" idx="13"/>
          </p:nvPr>
        </p:nvSpPr>
        <p:spPr>
          <a:xfrm>
            <a:off x="10397520" y="6395760"/>
            <a:ext cx="2404080" cy="3205440"/>
          </a:xfrm>
          <a:solidFill>
            <a:schemeClr val="bg1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7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3476879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3476879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7200" y="1"/>
            <a:ext cx="85344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10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9961917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2" y="541867"/>
            <a:ext cx="11846992" cy="386940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5963311"/>
            <a:ext cx="9426067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629693"/>
            <a:ext cx="942606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8740107"/>
            <a:ext cx="1546551" cy="38976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4733903"/>
            <a:ext cx="11797029" cy="90678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6393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989" y="649383"/>
            <a:ext cx="3426326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872989" y="2112859"/>
            <a:ext cx="3426326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5344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3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1"/>
            <a:ext cx="4267200" cy="84958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3508883" cy="125557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3508883" cy="638302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7200" y="1"/>
            <a:ext cx="85344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09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990" y="649383"/>
            <a:ext cx="3426326" cy="125557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872989" y="2112859"/>
            <a:ext cx="3426328" cy="638302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5344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01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1"/>
            <a:ext cx="4267200" cy="84958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3530219" cy="125557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3530219" cy="638302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7200" y="1"/>
            <a:ext cx="85344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54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990" y="649383"/>
            <a:ext cx="3426326" cy="125557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872989" y="2112859"/>
            <a:ext cx="3426328" cy="638302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5344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70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1"/>
            <a:ext cx="4267200" cy="84958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3540887" cy="125557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3540887" cy="638302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7200" y="1"/>
            <a:ext cx="85344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1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990" y="649383"/>
            <a:ext cx="3426326" cy="125557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872989" y="2112859"/>
            <a:ext cx="3426328" cy="6383020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5344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4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3508883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3508883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7200" y="1"/>
            <a:ext cx="64008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663554" y="0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663556" y="2826660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663554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32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989" y="649383"/>
            <a:ext cx="3426326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872989" y="2112859"/>
            <a:ext cx="3426326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133600" y="1"/>
            <a:ext cx="64008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2826660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2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3562223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3562223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7200" y="1"/>
            <a:ext cx="8534400" cy="56747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663554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0416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26720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54112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1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2687389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/>
        </p:nvSpPr>
        <p:spPr bwMode="auto">
          <a:xfrm>
            <a:off x="5599440" y="0"/>
            <a:ext cx="7202160" cy="960288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128016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2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2" y="568960"/>
            <a:ext cx="11846992" cy="384231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5963311"/>
            <a:ext cx="9426067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629693"/>
            <a:ext cx="9426067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004" y="8740107"/>
            <a:ext cx="1546551" cy="38976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4733903"/>
            <a:ext cx="11797029" cy="906780"/>
          </a:xfrm>
        </p:spPr>
        <p:txBody>
          <a:bodyPr/>
          <a:lstStyle>
            <a:lvl1pPr marL="0" marR="0" indent="0" algn="l" defTabSz="128016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128016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Подзаголовок (заполняется по необходимости)</a:t>
            </a:r>
          </a:p>
          <a:p>
            <a:pPr lvl="0"/>
            <a:endParaRPr lang="ru-RU" dirty="0" smtClean="0"/>
          </a:p>
        </p:txBody>
      </p:sp>
      <p:grpSp>
        <p:nvGrpSpPr>
          <p:cNvPr id="34" name="Группа 33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52336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989" y="649383"/>
            <a:ext cx="3426326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872989" y="2112859"/>
            <a:ext cx="3426326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534400" cy="56747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0248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5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43086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6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26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7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280046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28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565670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5656707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400800" y="1"/>
            <a:ext cx="42672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663554" y="0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663556" y="2826660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663554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3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6833" y="649383"/>
            <a:ext cx="5642483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656833" y="2112859"/>
            <a:ext cx="5642483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133600" y="1"/>
            <a:ext cx="4267200" cy="849587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2826660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79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565670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5656707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406926" y="1"/>
            <a:ext cx="6394674" cy="565331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663554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531634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406926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12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565670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5656707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406926" y="0"/>
            <a:ext cx="426384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406926" y="5669218"/>
            <a:ext cx="426384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8537760" y="2834608"/>
            <a:ext cx="426384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669680" y="0"/>
            <a:ext cx="2131920" cy="28425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0669680" y="5669218"/>
            <a:ext cx="2131920" cy="28425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405840" y="2834610"/>
            <a:ext cx="2131920" cy="284256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9"/>
          </p:nvPr>
        </p:nvSpPr>
        <p:spPr>
          <a:xfrm>
            <a:off x="10790272" y="5879255"/>
            <a:ext cx="1503681" cy="2438401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0"/>
          </p:nvPr>
        </p:nvSpPr>
        <p:spPr>
          <a:xfrm>
            <a:off x="6632269" y="3097907"/>
            <a:ext cx="1739571" cy="243840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1"/>
          </p:nvPr>
        </p:nvSpPr>
        <p:spPr>
          <a:xfrm>
            <a:off x="10790272" y="658692"/>
            <a:ext cx="1503681" cy="2028014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48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565670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5656707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8537760" y="0"/>
            <a:ext cx="4263840" cy="56851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406926" y="5669218"/>
            <a:ext cx="426384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406926" y="0"/>
            <a:ext cx="2131920" cy="56851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0669680" y="5669218"/>
            <a:ext cx="2131920" cy="28425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10789921" y="5879255"/>
            <a:ext cx="1503681" cy="2438401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9"/>
          </p:nvPr>
        </p:nvSpPr>
        <p:spPr>
          <a:xfrm>
            <a:off x="6632269" y="649384"/>
            <a:ext cx="1780211" cy="476928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07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565670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5656707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406926" y="0"/>
            <a:ext cx="4263840" cy="56851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8537760" y="5669218"/>
            <a:ext cx="426384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669680" y="0"/>
            <a:ext cx="2131920" cy="56851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406926" y="5669218"/>
            <a:ext cx="2131920" cy="28425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632270" y="5879255"/>
            <a:ext cx="1739571" cy="2438401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10836687" y="649384"/>
            <a:ext cx="1462629" cy="4769283"/>
          </a:xfrm>
        </p:spPr>
        <p:txBody>
          <a:bodyPr lIns="0" tIns="0" rIns="0" bIns="0">
            <a:noAutofit/>
          </a:bodyPr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49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9604263" y="1"/>
            <a:ext cx="3197338" cy="426311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6406926" y="4248663"/>
            <a:ext cx="3197338" cy="426311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565670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5656707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406929" y="1"/>
            <a:ext cx="3197338" cy="426311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9604263" y="4248663"/>
            <a:ext cx="3197338" cy="426311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6632269" y="4644089"/>
            <a:ext cx="2653972" cy="3673568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9852198" y="649385"/>
            <a:ext cx="2447119" cy="3306244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02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9604263" y="1"/>
            <a:ext cx="3197338" cy="426311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6406926" y="4248663"/>
            <a:ext cx="3197338" cy="426311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565670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5656707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406929" y="1"/>
            <a:ext cx="3197338" cy="426311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9604263" y="4248663"/>
            <a:ext cx="3197338" cy="426311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6632269" y="4644089"/>
            <a:ext cx="2653972" cy="3673568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9852198" y="649385"/>
            <a:ext cx="2447119" cy="3306244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6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6406929" y="1"/>
            <a:ext cx="3197338" cy="426311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9604263" y="4248663"/>
            <a:ext cx="3197338" cy="426311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565670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5656707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9604263" y="1"/>
            <a:ext cx="3197338" cy="426311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406929" y="4248663"/>
            <a:ext cx="3197338" cy="426311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9813321" y="4644089"/>
            <a:ext cx="2485994" cy="3673568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6632268" y="649385"/>
            <a:ext cx="2724057" cy="3306244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63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9227691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9203040" y="4800600"/>
            <a:ext cx="3598560" cy="480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43789" y="541868"/>
            <a:ext cx="8271969" cy="1849323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6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3655092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62" y="8031509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8159" y="8578443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4803212"/>
            <a:ext cx="9185593" cy="479798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60" name="Группа 59"/>
          <p:cNvGrpSpPr>
            <a:grpSpLocks noChangeAspect="1"/>
          </p:cNvGrpSpPr>
          <p:nvPr/>
        </p:nvGrpSpPr>
        <p:grpSpPr>
          <a:xfrm>
            <a:off x="9203040" y="0"/>
            <a:ext cx="3598560" cy="48006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421269"/>
            <a:ext cx="3731578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2491588"/>
            <a:ext cx="8213471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39626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/>
        </p:nvSpPr>
        <p:spPr bwMode="auto">
          <a:xfrm>
            <a:off x="6406929" y="1"/>
            <a:ext cx="3197338" cy="426311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 bwMode="auto">
          <a:xfrm>
            <a:off x="9604263" y="4248663"/>
            <a:ext cx="3197338" cy="426311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565670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5656707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9604263" y="1"/>
            <a:ext cx="3197338" cy="426311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406929" y="4248663"/>
            <a:ext cx="3197338" cy="426311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9813321" y="4644089"/>
            <a:ext cx="2485994" cy="3673568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6632268" y="649385"/>
            <a:ext cx="2724057" cy="3306244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84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11806481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5656707" cy="283512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904126" y="5313058"/>
            <a:ext cx="3502800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8805966" y="5313058"/>
            <a:ext cx="3502800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05086" y="5313058"/>
            <a:ext cx="2399040" cy="3198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406926" y="5313058"/>
            <a:ext cx="2399040" cy="3198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6400801" y="2112859"/>
            <a:ext cx="5656707" cy="283512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683135" y="5494853"/>
            <a:ext cx="2096751" cy="283512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6581650" y="5494853"/>
            <a:ext cx="2096751" cy="283512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56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11806481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2286" y="2112859"/>
            <a:ext cx="5656707" cy="283512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505086" y="5313058"/>
            <a:ext cx="2399040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400276" y="5313058"/>
            <a:ext cx="2399040" cy="319872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897476" y="5313058"/>
            <a:ext cx="3502800" cy="3198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8799316" y="5313058"/>
            <a:ext cx="3502800" cy="319872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6400801" y="2112859"/>
            <a:ext cx="5656707" cy="283512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3097936" y="5520965"/>
            <a:ext cx="3061057" cy="2835127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9020188" y="5520965"/>
            <a:ext cx="3061057" cy="2835127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09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6833" y="649383"/>
            <a:ext cx="5642483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656833" y="2134325"/>
            <a:ext cx="5642483" cy="638302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6400800" cy="567478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5674784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34440" y="5674784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268880" y="5674784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2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11797030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8044" y="2112860"/>
            <a:ext cx="11791272" cy="3340290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395760" y="5653318"/>
            <a:ext cx="640584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3192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26384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2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11797030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8044" y="2112859"/>
            <a:ext cx="11791272" cy="334029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653318"/>
            <a:ext cx="640584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0584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53776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66968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50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11797030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8044" y="2112859"/>
            <a:ext cx="11791272" cy="334029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131920" y="5653318"/>
            <a:ext cx="1066968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35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лаж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6" y="649383"/>
            <a:ext cx="11797030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08044" y="2112859"/>
            <a:ext cx="11791272" cy="334029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-1680" y="5653318"/>
            <a:ext cx="1066968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668000" y="5653318"/>
            <a:ext cx="2131920" cy="284256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86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91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520815"/>
              </p:ext>
            </p:extLst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99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9818829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9203040" y="4800600"/>
            <a:ext cx="3598560" cy="480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4" y="541868"/>
            <a:ext cx="8263434" cy="1849323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6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3655092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421269"/>
            <a:ext cx="3731578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62" y="8031509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8159" y="8578443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4803212"/>
            <a:ext cx="9203037" cy="479798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9203040" y="0"/>
            <a:ext cx="3598560" cy="48006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8016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2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2491588"/>
            <a:ext cx="8213471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0538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3053643"/>
              </p:ext>
            </p:extLst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1"/>
            <a:ext cx="12801600" cy="84958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78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1890183"/>
              </p:ext>
            </p:extLst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1"/>
            <a:ext cx="12801600" cy="84958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80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0" y="1"/>
            <a:ext cx="12801600" cy="84958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02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285" y="649383"/>
            <a:ext cx="7767956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284" y="649383"/>
            <a:ext cx="778827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2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284" y="649383"/>
            <a:ext cx="780859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534400" y="1"/>
            <a:ext cx="4267200" cy="84958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534400" y="2112859"/>
            <a:ext cx="4267200" cy="63830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9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534400" y="2112859"/>
            <a:ext cx="4267200" cy="638302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9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534400" y="2112859"/>
            <a:ext cx="4267200" cy="63830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3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400800" y="2112859"/>
            <a:ext cx="6400800" cy="63830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3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2097982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9203040" y="4800600"/>
            <a:ext cx="3598560" cy="480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4" y="541868"/>
            <a:ext cx="8263434" cy="1849323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6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3655092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421269"/>
            <a:ext cx="3731578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62" y="8031509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8159" y="8578443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4803212"/>
            <a:ext cx="9203037" cy="479798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9203040" y="0"/>
            <a:ext cx="3598560" cy="480060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801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52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2491588"/>
            <a:ext cx="8213471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46015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400800" y="2112859"/>
            <a:ext cx="6400800" cy="638302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0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400800" y="2112859"/>
            <a:ext cx="6400800" cy="63830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4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284" y="649383"/>
            <a:ext cx="5695316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400800" y="1"/>
            <a:ext cx="6400800" cy="84958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0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284" y="649383"/>
            <a:ext cx="5654677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400800" y="1"/>
            <a:ext cx="6400800" cy="84958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1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285" y="649383"/>
            <a:ext cx="5614036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400800" y="1"/>
            <a:ext cx="6400800" cy="84958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0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2100767"/>
              </p:ext>
            </p:extLst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37457" y="649383"/>
            <a:ext cx="7761859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4267200" cy="84958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1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8978775"/>
              </p:ext>
            </p:extLst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23233" y="649383"/>
            <a:ext cx="7776083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4267200" cy="84958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1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8020173"/>
              </p:ext>
            </p:extLst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37457" y="649383"/>
            <a:ext cx="7761859" cy="1255570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4267200" cy="84958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7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460044"/>
              </p:ext>
            </p:extLst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6400800" cy="84958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48685" y="649383"/>
            <a:ext cx="5642483" cy="125557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74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14566"/>
              </p:ext>
            </p:extLst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6400800" cy="84958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286" y="649383"/>
            <a:ext cx="5628259" cy="125557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67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4705998"/>
              </p:ext>
            </p:extLst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/>
        </p:nvSpPr>
        <p:spPr bwMode="auto">
          <a:xfrm>
            <a:off x="9203040" y="4800600"/>
            <a:ext cx="3598560" cy="480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2325" y="541866"/>
            <a:ext cx="8263433" cy="1749151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56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3655092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68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62" y="8031509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8159" y="8578443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803212"/>
            <a:ext cx="9203037" cy="479798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203040" y="0"/>
            <a:ext cx="3598560" cy="47980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421269"/>
            <a:ext cx="8213471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2491588"/>
            <a:ext cx="8213471" cy="90678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2092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1192482"/>
              </p:ext>
            </p:extLst>
          </p:nvPr>
        </p:nvGraphicFramePr>
        <p:xfrm>
          <a:off x="2069" y="2248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9" y="2248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1"/>
            <a:ext cx="6400800" cy="84958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02286" y="649382"/>
            <a:ext cx="5649595" cy="125645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720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4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"/>
            <a:ext cx="9203037" cy="96012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9203040" y="4800600"/>
            <a:ext cx="3598560" cy="480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62" y="8031509"/>
            <a:ext cx="1546551" cy="38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8159" y="8578443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203040" y="0"/>
            <a:ext cx="3598560" cy="47980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9802" y="3141466"/>
            <a:ext cx="8263433" cy="318487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756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2286" y="7455069"/>
            <a:ext cx="8213471" cy="1047723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68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br>
              <a:rPr lang="ru-RU" dirty="0" smtClean="0"/>
            </a:br>
            <a:r>
              <a:rPr lang="ru-RU" dirty="0" smtClean="0"/>
              <a:t>Компания / функция / направление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2286" y="8683130"/>
            <a:ext cx="8213471" cy="645512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br>
              <a:rPr lang="ru-RU" dirty="0" smtClean="0"/>
            </a:br>
            <a:r>
              <a:rPr lang="ru-RU" dirty="0" smtClean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2286" y="6367951"/>
            <a:ext cx="8230950" cy="90678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2742652" y="-79539"/>
            <a:ext cx="4006111" cy="9680744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68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680" b="0" dirty="0">
                  <a:solidFill>
                    <a:schemeClr val="bg1"/>
                  </a:solidFill>
                </a:rPr>
              </a:br>
              <a:r>
                <a:rPr lang="ru-RU" sz="168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1090821" rtl="0" eaLnBrk="1" latinLnBrk="0" hangingPunct="1"/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indent="-255585" algn="l" defTabSz="1090821" rtl="0" eaLnBrk="1" latinLnBrk="0" hangingPunct="1"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12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120" b="0" baseline="0" dirty="0">
                  <a:solidFill>
                    <a:schemeClr val="bg1"/>
                  </a:solidFill>
                </a:rPr>
                <a:t> </a:t>
              </a:r>
              <a:r>
                <a:rPr lang="ru-RU" sz="1120" baseline="0" dirty="0">
                  <a:solidFill>
                    <a:schemeClr val="bg1"/>
                  </a:solidFill>
                </a:rPr>
                <a:t>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en-US" sz="1120" b="1" dirty="0">
                  <a:solidFill>
                    <a:schemeClr val="bg1"/>
                  </a:solidFill>
                </a:rPr>
                <a:t>Arial</a:t>
              </a:r>
              <a:r>
                <a:rPr lang="ru-RU" sz="1120" dirty="0">
                  <a:solidFill>
                    <a:schemeClr val="bg1"/>
                  </a:solidFill>
                </a:rPr>
                <a:t> (</a:t>
              </a:r>
              <a:r>
                <a:rPr lang="ru-RU" sz="1120" i="1" dirty="0">
                  <a:solidFill>
                    <a:schemeClr val="bg1"/>
                  </a:solidFill>
                </a:rPr>
                <a:t>д</a:t>
              </a:r>
              <a:r>
                <a:rPr lang="ru-RU" sz="112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r>
                <a:rPr lang="en-US" sz="112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120" baseline="0" dirty="0">
                  <a:solidFill>
                    <a:schemeClr val="bg1"/>
                  </a:solidFill>
                </a:rPr>
                <a:t>)</a:t>
              </a: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120" b="1" baseline="0" dirty="0">
                  <a:solidFill>
                    <a:schemeClr val="bg1"/>
                  </a:solidFill>
                </a:rPr>
                <a:t>8</a:t>
              </a:r>
              <a:r>
                <a:rPr lang="ru-RU" sz="1120" b="1" baseline="0" dirty="0">
                  <a:solidFill>
                    <a:schemeClr val="bg1"/>
                  </a:solidFill>
                </a:rPr>
                <a:t> </a:t>
              </a:r>
              <a:r>
                <a:rPr lang="ru-RU" sz="1120" b="1" baseline="0" dirty="0" err="1">
                  <a:solidFill>
                    <a:schemeClr val="bg1"/>
                  </a:solidFill>
                </a:rPr>
                <a:t>пт</a:t>
              </a:r>
              <a:endParaRPr lang="ru-RU" sz="1120" b="1" baseline="0" dirty="0">
                <a:solidFill>
                  <a:schemeClr val="bg1"/>
                </a:solidFill>
              </a:endParaRPr>
            </a:p>
            <a:p>
              <a:pPr marL="373377" lvl="4" indent="-124459" algn="l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120" b="1" baseline="0" dirty="0">
                <a:solidFill>
                  <a:schemeClr val="bg1"/>
                </a:solidFill>
              </a:endParaRPr>
            </a:p>
            <a:p>
              <a:pPr marL="255585" indent="-255585" algn="l" defTabSz="1090821" rtl="0" eaLnBrk="1" latinLnBrk="0" hangingPunct="1">
                <a:spcBef>
                  <a:spcPts val="420"/>
                </a:spcBef>
                <a:spcAft>
                  <a:spcPts val="280"/>
                </a:spcAft>
                <a:buFont typeface="+mj-lt"/>
                <a:buAutoNum type="arabicPeriod"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373377" lvl="1" indent="-111125" algn="l" defTabSz="1090821" rtl="0" eaLnBrk="1" latinLnBrk="0" hangingPunct="1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12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373377" lvl="1" indent="-111125" algn="l" defTabSz="1090821" rtl="0" eaLnBrk="1" latinLnBrk="0" hangingPunct="1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373377" marR="0" lvl="1" indent="-117793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2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120" dirty="0">
                  <a:solidFill>
                    <a:schemeClr val="bg1"/>
                  </a:solidFill>
                </a:rPr>
                <a:t>в</a:t>
              </a:r>
              <a:r>
                <a:rPr lang="ru-RU" sz="112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12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373377" lvl="1" indent="-117793">
                <a:spcAft>
                  <a:spcPts val="28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Нельзя</a:t>
              </a:r>
              <a:r>
                <a:rPr lang="ru-RU" sz="112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373377" lvl="1" indent="-117793">
                <a:spcAft>
                  <a:spcPts val="1120"/>
                </a:spcAft>
                <a:buFont typeface="Arial" panose="020B0604020202020204" pitchFamily="34" charset="0"/>
                <a:buChar char="•"/>
              </a:pPr>
              <a:r>
                <a:rPr lang="ru-RU" sz="112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120" baseline="0" dirty="0">
                  <a:solidFill>
                    <a:schemeClr val="bg1"/>
                  </a:solidFill>
                </a:rPr>
                <a:t> – </a:t>
              </a:r>
              <a:br>
                <a:rPr lang="ru-RU" sz="1120" baseline="0" dirty="0">
                  <a:solidFill>
                    <a:schemeClr val="bg1"/>
                  </a:solidFill>
                </a:rPr>
              </a:br>
              <a:r>
                <a:rPr lang="ru-RU" sz="112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120" b="1" dirty="0">
                <a:solidFill>
                  <a:schemeClr val="bg1"/>
                </a:solidFill>
              </a:endParaRPr>
            </a:p>
            <a:p>
              <a:pPr marL="255585" marR="0" lvl="0" indent="-255585" algn="l" defTabSz="1090821" rtl="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28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12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373377" marR="0" lvl="1" indent="-12890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8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12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800999" marR="0" lvl="1" indent="-255585" algn="l" defTabSz="10908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2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12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/>
          </p:nvGrpSpPr>
          <p:grpSpPr>
            <a:xfrm>
              <a:off x="9101894" y="-42611"/>
              <a:ext cx="618531" cy="5155816"/>
              <a:chOff x="9101894" y="-42611"/>
              <a:chExt cx="618531" cy="5155816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980" dirty="0">
                    <a:solidFill>
                      <a:srgbClr val="FFFFFF"/>
                    </a:solidFill>
                  </a:rPr>
                  <a:t>140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</a:t>
                </a:r>
                <a:r>
                  <a:rPr lang="en-US" sz="980" dirty="0">
                    <a:solidFill>
                      <a:srgbClr val="FFFFFF"/>
                    </a:solidFill>
                  </a:rPr>
                  <a:t>49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98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0,0,0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br>
                  <a:rPr lang="en-US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49</a:t>
                </a:r>
                <a:br>
                  <a:rPr lang="ru-RU" sz="980" dirty="0" smtClean="0">
                    <a:solidFill>
                      <a:schemeClr val="bg1"/>
                    </a:solidFill>
                  </a:rPr>
                </a:br>
                <a:r>
                  <a:rPr lang="ru-RU" sz="980" dirty="0" smtClean="0">
                    <a:solidFill>
                      <a:schemeClr val="bg1"/>
                    </a:solidFill>
                  </a:rPr>
                  <a:t>60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45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50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135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000000"/>
                    </a:solidFill>
                  </a:rPr>
                  <a:t>255</a:t>
                </a:r>
                <a:endParaRPr lang="ru-RU" sz="98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98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980" dirty="0" smtClean="0">
                    <a:solidFill>
                      <a:schemeClr val="bg1"/>
                    </a:solidFill>
                  </a:rPr>
                  <a:t>1</a:t>
                </a:r>
                <a:r>
                  <a:rPr lang="en-US" sz="980" dirty="0" smtClean="0">
                    <a:solidFill>
                      <a:schemeClr val="bg1"/>
                    </a:solidFill>
                  </a:rPr>
                  <a:t>40</a:t>
                </a:r>
                <a:endParaRPr lang="ru-RU" sz="98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chemeClr val="bg1"/>
                    </a:solidFill>
                  </a:rPr>
                  <a:t>250</a:t>
                </a:r>
                <a:endParaRPr lang="ru-RU" sz="98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250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120</a:t>
                </a:r>
                <a:endParaRPr lang="ru-RU" sz="98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110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980" dirty="0" smtClean="0">
                    <a:solidFill>
                      <a:srgbClr val="FFFFFF"/>
                    </a:solidFill>
                  </a:rPr>
                  <a:t>224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78</a:t>
                </a:r>
                <a:br>
                  <a:rPr lang="en-US" sz="980" dirty="0" smtClean="0">
                    <a:solidFill>
                      <a:srgbClr val="FFFFFF"/>
                    </a:solidFill>
                  </a:rPr>
                </a:br>
                <a:r>
                  <a:rPr lang="en-US" sz="980" dirty="0" smtClean="0">
                    <a:solidFill>
                      <a:srgbClr val="FFFFFF"/>
                    </a:solidFill>
                  </a:rPr>
                  <a:t>57</a:t>
                </a:r>
                <a:endParaRPr lang="ru-RU" sz="98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101894" y="-42611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smtClean="0">
                    <a:solidFill>
                      <a:schemeClr val="bg1"/>
                    </a:solidFill>
                  </a:rPr>
                  <a:t>Основные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2320575"/>
                <a:ext cx="618531" cy="14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20" dirty="0" err="1" smtClean="0">
                    <a:solidFill>
                      <a:schemeClr val="bg1"/>
                    </a:solidFill>
                  </a:rPr>
                  <a:t>Доп.цвета</a:t>
                </a:r>
                <a:endParaRPr lang="ru-RU" sz="11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70%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50%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rgbClr val="FFFFFF"/>
                    </a:solidFill>
                  </a:rPr>
                  <a:t>30%</a:t>
                </a:r>
                <a:endParaRPr lang="ru-RU" sz="84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840" dirty="0" smtClean="0">
                    <a:solidFill>
                      <a:schemeClr val="tx1"/>
                    </a:solidFill>
                  </a:rPr>
                  <a:t>10%</a:t>
                </a:r>
                <a:endParaRPr lang="ru-RU" sz="840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64" name="Объект 63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2227" y="2967"/>
          <a:ext cx="2222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5" name="Слайд think-cell" r:id="rId8" imgW="270" imgH="270" progId="TCLayout.ActiveDocument.1">
                  <p:embed/>
                </p:oleObj>
              </mc:Choice>
              <mc:Fallback>
                <p:oleObj name="Слайд think-cell" r:id="rId8" imgW="270" imgH="270" progId="TCLayout.ActiveDocument.1">
                  <p:embed/>
                  <p:pic>
                    <p:nvPicPr>
                      <p:cNvPr id="64" name="Объект 6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7" y="2967"/>
                        <a:ext cx="2222" cy="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Прямоугольник 64"/>
          <p:cNvSpPr/>
          <p:nvPr/>
        </p:nvSpPr>
        <p:spPr bwMode="auto">
          <a:xfrm>
            <a:off x="9203040" y="4800600"/>
            <a:ext cx="3598560" cy="480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6" name="Picture 29"/>
          <p:cNvPicPr>
            <a:picLocks noChangeAspect="1"/>
          </p:cNvPicPr>
          <p:nvPr/>
        </p:nvPicPr>
        <p:blipFill>
          <a:blip r:embed="rId7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62" y="8031509"/>
            <a:ext cx="1546551" cy="38976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0018159" y="8578443"/>
            <a:ext cx="207281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40" dirty="0" smtClean="0">
                <a:solidFill>
                  <a:schemeClr val="bg1"/>
                </a:solidFill>
              </a:rPr>
              <a:t>Партнеры</a:t>
            </a:r>
            <a:r>
              <a:rPr lang="ru-RU" sz="1540" baseline="0" dirty="0" smtClean="0">
                <a:solidFill>
                  <a:schemeClr val="bg1"/>
                </a:solidFill>
              </a:rPr>
              <a:t> для роста</a:t>
            </a:r>
            <a:endParaRPr lang="ru-RU" sz="154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1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5631730"/>
              </p:ext>
            </p:extLst>
          </p:nvPr>
        </p:nvGraphicFramePr>
        <p:xfrm>
          <a:off x="2223" y="2964"/>
          <a:ext cx="2223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3" y="2964"/>
                        <a:ext cx="2223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20059" y="2112859"/>
            <a:ext cx="4787265" cy="6383020"/>
          </a:xfrm>
          <a:prstGeom prst="ellipse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5685639" y="3853815"/>
            <a:ext cx="2848762" cy="2901104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46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20059" y="2381984"/>
            <a:ext cx="2469600" cy="3292800"/>
          </a:xfrm>
          <a:prstGeom prst="ellipse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6596375" y="2381984"/>
            <a:ext cx="2469601" cy="32928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169280" y="2748186"/>
            <a:ext cx="3053721" cy="2901104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9245595" y="2748186"/>
            <a:ext cx="3053721" cy="2901104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52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20059" y="2112858"/>
            <a:ext cx="2469600" cy="3292800"/>
          </a:xfrm>
          <a:prstGeom prst="ellipse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719822" y="2112858"/>
            <a:ext cx="2469601" cy="32928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8821716" y="2112858"/>
            <a:ext cx="2469601" cy="32928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520059" y="5594773"/>
            <a:ext cx="3477600" cy="2901104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4719821" y="5594773"/>
            <a:ext cx="3477600" cy="2901104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8821715" y="5594773"/>
            <a:ext cx="3477600" cy="2901104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40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499" y="2112858"/>
            <a:ext cx="2167200" cy="2889600"/>
          </a:xfrm>
          <a:prstGeom prst="ellipse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3506850" y="2112858"/>
            <a:ext cx="2167201" cy="2889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529201" y="2112858"/>
            <a:ext cx="2167201" cy="2889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9551549" y="2112858"/>
            <a:ext cx="2167200" cy="2889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502284" y="5191760"/>
            <a:ext cx="2721600" cy="2967209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3524627" y="5191760"/>
            <a:ext cx="2721600" cy="2967209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6546971" y="5191760"/>
            <a:ext cx="2721600" cy="2967209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9569314" y="5191760"/>
            <a:ext cx="2721600" cy="2967209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64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499" y="2112858"/>
            <a:ext cx="1915200" cy="2553600"/>
          </a:xfrm>
          <a:prstGeom prst="ellipse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822475" y="2112858"/>
            <a:ext cx="1915201" cy="2553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160451" y="2112858"/>
            <a:ext cx="1915201" cy="2553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7498427" y="2112858"/>
            <a:ext cx="1915200" cy="2553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9836400" y="2112858"/>
            <a:ext cx="1915200" cy="2553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502284" y="4923009"/>
            <a:ext cx="1915200" cy="323596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840253" y="4923009"/>
            <a:ext cx="1915200" cy="323596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5178222" y="4923009"/>
            <a:ext cx="1915200" cy="323596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7516191" y="4923009"/>
            <a:ext cx="1915200" cy="323596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9854159" y="4923009"/>
            <a:ext cx="1915200" cy="323596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88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499" y="2112858"/>
            <a:ext cx="1663200" cy="2217600"/>
          </a:xfrm>
          <a:prstGeom prst="ellipse">
            <a:avLst/>
          </a:prstGeom>
        </p:spPr>
        <p:txBody>
          <a:bodyPr/>
          <a:lstStyle>
            <a:lvl1pPr>
              <a:defRPr sz="1680"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459121" y="2112858"/>
            <a:ext cx="1663201" cy="2217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433742" y="2112858"/>
            <a:ext cx="1663201" cy="2217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408363" y="2112858"/>
            <a:ext cx="1663200" cy="2217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8382983" y="2112858"/>
            <a:ext cx="1663200" cy="2217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2" name="Рисунок 21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10357601" y="2112858"/>
            <a:ext cx="1663201" cy="22176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502286" y="4534342"/>
            <a:ext cx="1631315" cy="323596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476900" y="4534342"/>
            <a:ext cx="1631315" cy="323596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451515" y="4534342"/>
            <a:ext cx="1631315" cy="323596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6426130" y="4534342"/>
            <a:ext cx="1631315" cy="323596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8400744" y="4534342"/>
            <a:ext cx="1631315" cy="323596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  <p:sp>
        <p:nvSpPr>
          <p:cNvPr id="64" name="Текст 23"/>
          <p:cNvSpPr>
            <a:spLocks noGrp="1"/>
          </p:cNvSpPr>
          <p:nvPr>
            <p:ph type="body" sz="quarter" idx="48" hasCustomPrompt="1"/>
          </p:nvPr>
        </p:nvSpPr>
        <p:spPr>
          <a:xfrm>
            <a:off x="10375359" y="4534342"/>
            <a:ext cx="1631315" cy="323596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ru-RU" dirty="0" smtClean="0"/>
              <a:t>Фамилия</a:t>
            </a:r>
          </a:p>
          <a:p>
            <a:pPr lvl="2"/>
            <a:r>
              <a:rPr lang="ru-RU" dirty="0" smtClean="0"/>
              <a:t>Должность</a:t>
            </a:r>
          </a:p>
          <a:p>
            <a:pPr lvl="3"/>
            <a:r>
              <a:rPr lang="ru-RU" dirty="0" smtClean="0"/>
              <a:t>Наименование направления</a:t>
            </a:r>
          </a:p>
          <a:p>
            <a:pPr lvl="4"/>
            <a:r>
              <a:rPr lang="en-US" dirty="0" smtClean="0"/>
              <a:t>email@sibur.ru</a:t>
            </a:r>
            <a:br>
              <a:rPr lang="en-US" dirty="0" smtClean="0"/>
            </a:br>
            <a:r>
              <a:rPr lang="ru-RU" dirty="0" smtClean="0"/>
              <a:t>+7 (495) 777 55 00</a:t>
            </a:r>
            <a:br>
              <a:rPr lang="ru-RU" dirty="0" smtClean="0"/>
            </a:br>
            <a:r>
              <a:rPr lang="ru-RU" dirty="0" smtClean="0"/>
              <a:t>доб. 00 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16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0" y="2112858"/>
            <a:ext cx="12801600" cy="356192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290139" y="6604485"/>
            <a:ext cx="2318400" cy="470400"/>
          </a:xfrm>
        </p:spPr>
        <p:txBody>
          <a:bodyPr/>
          <a:lstStyle>
            <a:lvl1pPr>
              <a:defRPr sz="1680"/>
            </a:lvl1pPr>
          </a:lstStyle>
          <a:p>
            <a:pPr lvl="0"/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315283" y="6604485"/>
            <a:ext cx="2318400" cy="470400"/>
          </a:xfrm>
        </p:spPr>
        <p:txBody>
          <a:bodyPr/>
          <a:lstStyle>
            <a:lvl1pPr>
              <a:defRPr sz="168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315283" y="7476745"/>
            <a:ext cx="2318400" cy="470400"/>
          </a:xfrm>
        </p:spPr>
        <p:txBody>
          <a:bodyPr/>
          <a:lstStyle>
            <a:lvl1pPr>
              <a:defRPr sz="168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1290139" y="7476745"/>
            <a:ext cx="2318400" cy="470400"/>
          </a:xfrm>
        </p:spPr>
        <p:txBody>
          <a:bodyPr/>
          <a:lstStyle>
            <a:lvl1pPr>
              <a:defRPr sz="168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10365569" y="7476745"/>
            <a:ext cx="2318400" cy="470400"/>
          </a:xfrm>
        </p:spPr>
        <p:txBody>
          <a:bodyPr/>
          <a:lstStyle>
            <a:lvl1pPr>
              <a:defRPr sz="1680" baseline="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7340427" y="7476745"/>
            <a:ext cx="2318400" cy="470400"/>
          </a:xfrm>
        </p:spPr>
        <p:txBody>
          <a:bodyPr/>
          <a:lstStyle>
            <a:lvl1pPr>
              <a:defRPr sz="168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7340427" y="6604485"/>
            <a:ext cx="2318400" cy="470400"/>
          </a:xfrm>
        </p:spPr>
        <p:txBody>
          <a:bodyPr/>
          <a:lstStyle>
            <a:lvl1pPr>
              <a:defRPr sz="1680" baseline="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10365569" y="6604485"/>
            <a:ext cx="2318400" cy="470400"/>
          </a:xfrm>
        </p:spPr>
        <p:txBody>
          <a:bodyPr/>
          <a:lstStyle>
            <a:lvl1pPr>
              <a:defRPr sz="168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628800" y="3213451"/>
            <a:ext cx="5643707" cy="539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3628800" y="3951320"/>
            <a:ext cx="5643707" cy="5399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502283" y="2615546"/>
            <a:ext cx="1895478" cy="25253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29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 bwMode="auto">
          <a:xfrm>
            <a:off x="0" y="2820379"/>
            <a:ext cx="12801600" cy="567549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801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Контакты компании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2282" y="3165085"/>
            <a:ext cx="1461600" cy="1948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285" y="5113884"/>
            <a:ext cx="2368800" cy="530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9547201" y="5113884"/>
            <a:ext cx="2368800" cy="530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517258" y="7965442"/>
            <a:ext cx="2368800" cy="530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502285" y="7965442"/>
            <a:ext cx="2368800" cy="530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9547201" y="7965442"/>
            <a:ext cx="2368800" cy="5304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6532228" y="7965442"/>
            <a:ext cx="2368800" cy="530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3517258" y="5113884"/>
            <a:ext cx="2368800" cy="53043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6532228" y="5113884"/>
            <a:ext cx="2368800" cy="530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Адрес</a:t>
            </a:r>
          </a:p>
        </p:txBody>
      </p:sp>
      <p:sp>
        <p:nvSpPr>
          <p:cNvPr id="18" name="Рисунок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517255" y="3165085"/>
            <a:ext cx="1461600" cy="1948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19" name="Рисунок 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547201" y="3165085"/>
            <a:ext cx="1461600" cy="1948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0" name="Рисунок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32228" y="3165085"/>
            <a:ext cx="1461600" cy="1948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1" name="Рисунок 6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02282" y="6016642"/>
            <a:ext cx="1461600" cy="1948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2" name="Рисунок 6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517255" y="6016642"/>
            <a:ext cx="1461600" cy="1948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3" name="Рисунок 6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547201" y="6016642"/>
            <a:ext cx="1461600" cy="1948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4" name="Рисунок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32228" y="6016642"/>
            <a:ext cx="1461600" cy="1948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QR</a:t>
            </a:r>
            <a:r>
              <a:rPr lang="ru-RU" dirty="0" smtClean="0"/>
              <a:t> код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502285" y="2112857"/>
            <a:ext cx="5544000" cy="530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Тел.: +7 (495) 777-55-00; +7 (495) 780-55-00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6532228" y="2112857"/>
            <a:ext cx="5544000" cy="530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E-mail: info@sibur.ru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86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ags" Target="../tags/tag34.xml"/><Relationship Id="rId5" Type="http://schemas.openxmlformats.org/officeDocument/2006/relationships/slideLayout" Target="../slideLayouts/slideLayout36.xml"/><Relationship Id="rId10" Type="http://schemas.openxmlformats.org/officeDocument/2006/relationships/tags" Target="../tags/tag33.xml"/><Relationship Id="rId4" Type="http://schemas.openxmlformats.org/officeDocument/2006/relationships/slideLayout" Target="../slideLayouts/slideLayout35.xml"/><Relationship Id="rId9" Type="http://schemas.openxmlformats.org/officeDocument/2006/relationships/vmlDrawing" Target="../drawings/vmlDrawing3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oleObject" Target="../embeddings/oleObject40.bin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ags" Target="../tags/tag4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ags" Target="../tags/tag4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vmlDrawing" Target="../drawings/vmlDrawing40.v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theme" Target="../theme/theme3.xml"/><Relationship Id="rId35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vmlDrawing" Target="../drawings/vmlDrawing70.v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oleObject" Target="../embeddings/oleObject70.bin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tags" Target="../tags/tag74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tags" Target="../tags/tag73.xml"/><Relationship Id="rId30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oleObject" Target="../embeddings/oleObject96.bin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ags" Target="../tags/tag101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ags" Target="../tags/tag100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95.vml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5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9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33.xml"/><Relationship Id="rId42" Type="http://schemas.openxmlformats.org/officeDocument/2006/relationships/slideLayout" Target="../slideLayouts/slideLayout141.xml"/><Relationship Id="rId47" Type="http://schemas.openxmlformats.org/officeDocument/2006/relationships/tags" Target="../tags/tag104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38" Type="http://schemas.openxmlformats.org/officeDocument/2006/relationships/slideLayout" Target="../slideLayouts/slideLayout137.xml"/><Relationship Id="rId46" Type="http://schemas.openxmlformats.org/officeDocument/2006/relationships/tags" Target="../tags/tag103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41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37" Type="http://schemas.openxmlformats.org/officeDocument/2006/relationships/slideLayout" Target="../slideLayouts/slideLayout136.xml"/><Relationship Id="rId40" Type="http://schemas.openxmlformats.org/officeDocument/2006/relationships/slideLayout" Target="../slideLayouts/slideLayout139.xml"/><Relationship Id="rId45" Type="http://schemas.openxmlformats.org/officeDocument/2006/relationships/vmlDrawing" Target="../drawings/vmlDrawing97.v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slideLayout" Target="../slideLayouts/slideLayout135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slideLayout" Target="../slideLayouts/slideLayout134.xml"/><Relationship Id="rId43" Type="http://schemas.openxmlformats.org/officeDocument/2006/relationships/slideLayout" Target="../slideLayouts/slideLayout142.xml"/><Relationship Id="rId48" Type="http://schemas.openxmlformats.org/officeDocument/2006/relationships/oleObject" Target="../embeddings/oleObject98.bin"/><Relationship Id="rId8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2739172343"/>
              </p:ext>
            </p:extLst>
          </p:nvPr>
        </p:nvGraphicFramePr>
        <p:xfrm>
          <a:off x="2066" y="2242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8" name="Слайд think-cell" r:id="rId36" imgW="270" imgH="270" progId="TCLayout.ActiveDocument.1">
                  <p:embed/>
                </p:oleObj>
              </mc:Choice>
              <mc:Fallback>
                <p:oleObj name="Слайд think-cell" r:id="rId36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066" y="2242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5"/>
            </p:custDataLst>
          </p:nvPr>
        </p:nvSpPr>
        <p:spPr bwMode="auto">
          <a:xfrm>
            <a:off x="0" y="2"/>
            <a:ext cx="222250" cy="2963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801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29" y="8928722"/>
            <a:ext cx="1066786" cy="2688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553751" y="287660"/>
            <a:ext cx="11896256" cy="9845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80153"/>
            <a:endParaRPr lang="ru-RU" sz="252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2"/>
            <a:ext cx="11797031" cy="12771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</a:t>
            </a:r>
            <a:r>
              <a:rPr lang="ru-RU" dirty="0" smtClean="0"/>
              <a:t>(</a:t>
            </a:r>
            <a:r>
              <a:rPr lang="ru-RU" dirty="0"/>
              <a:t>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6885" y="8880920"/>
            <a:ext cx="461261" cy="35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120" b="1">
                <a:solidFill>
                  <a:schemeClr val="tx2"/>
                </a:solidFill>
              </a:defRPr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1290237" y="8880919"/>
            <a:ext cx="7436204" cy="37062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2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презентации. Мероприятие</a:t>
            </a:r>
            <a:endParaRPr lang="ru-RU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8877130" y="8880919"/>
            <a:ext cx="1337689" cy="37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112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4F87F4-8537-4974-8D36-4BB680327BA1}" type="datetime1">
              <a:rPr lang="ru-RU" smtClean="0">
                <a:solidFill>
                  <a:srgbClr val="008C95"/>
                </a:solidFill>
              </a:rPr>
              <a:t>23.04.2025</a:t>
            </a:fld>
            <a:endParaRPr lang="ru-RU" dirty="0">
              <a:solidFill>
                <a:srgbClr val="008C95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742648" y="-79541"/>
            <a:ext cx="865943" cy="9624190"/>
            <a:chOff x="9101894" y="-42611"/>
            <a:chExt cx="618531" cy="515581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980" dirty="0">
                  <a:solidFill>
                    <a:srgbClr val="FFFFFF"/>
                  </a:solidFill>
                </a:rPr>
                <a:t>140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</a:t>
              </a:r>
              <a:r>
                <a:rPr lang="en-US" sz="980" dirty="0">
                  <a:solidFill>
                    <a:srgbClr val="FFFFFF"/>
                  </a:solidFill>
                </a:rPr>
                <a:t>49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0,0,0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br>
                <a:rPr lang="en-US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49</a:t>
              </a:r>
              <a:br>
                <a:rPr lang="ru-RU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60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45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50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135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 smtClean="0">
                  <a:solidFill>
                    <a:schemeClr val="bg1"/>
                  </a:solidFill>
                </a:rPr>
                <a:t>1</a:t>
              </a:r>
              <a:r>
                <a:rPr lang="en-US" sz="980" dirty="0" smtClean="0">
                  <a:solidFill>
                    <a:schemeClr val="bg1"/>
                  </a:solidFill>
                </a:rPr>
                <a:t>40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250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250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120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110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224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78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57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01894" y="-42611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smtClean="0"/>
                <a:t>Основные</a:t>
              </a:r>
              <a:endParaRPr lang="ru-RU" sz="112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01894" y="2320575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err="1" smtClean="0"/>
                <a:t>Доп.цвета</a:t>
              </a:r>
              <a:endParaRPr lang="ru-RU" sz="112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70%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50%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30%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chemeClr val="tx1"/>
                  </a:solidFill>
                </a:rPr>
                <a:t>10%</a:t>
              </a:r>
              <a:endParaRPr lang="ru-RU" sz="84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2285" y="2112858"/>
            <a:ext cx="11797030" cy="6383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30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  <p:sldLayoutId id="2147484220" r:id="rId18"/>
    <p:sldLayoutId id="2147484221" r:id="rId19"/>
    <p:sldLayoutId id="2147484222" r:id="rId20"/>
    <p:sldLayoutId id="2147484223" r:id="rId21"/>
    <p:sldLayoutId id="2147484224" r:id="rId22"/>
    <p:sldLayoutId id="2147484225" r:id="rId23"/>
    <p:sldLayoutId id="2147484226" r:id="rId24"/>
    <p:sldLayoutId id="2147484227" r:id="rId25"/>
    <p:sldLayoutId id="2147484228" r:id="rId26"/>
    <p:sldLayoutId id="2147484229" r:id="rId27"/>
    <p:sldLayoutId id="2147484230" r:id="rId28"/>
    <p:sldLayoutId id="2147484231" r:id="rId29"/>
    <p:sldLayoutId id="2147484232" r:id="rId30"/>
    <p:sldLayoutId id="2147484233" r:id="rId3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800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5453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109062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63594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218125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960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68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4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26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120">
          <a:solidFill>
            <a:schemeClr val="tx2"/>
          </a:solidFill>
          <a:latin typeface="+mn-lt"/>
        </a:defRPr>
      </a:lvl5pPr>
      <a:lvl6pPr marL="2452023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97338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542652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087966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31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2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94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125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657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891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202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2518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3840">
          <p15:clr>
            <a:srgbClr val="F26B43"/>
          </p15:clr>
        </p15:guide>
        <p15:guide id="8" pos="1920">
          <p15:clr>
            <a:srgbClr val="F26B43"/>
          </p15:clr>
        </p15:guide>
        <p15:guide id="9" pos="4800">
          <p15:clr>
            <a:srgbClr val="F26B43"/>
          </p15:clr>
        </p15:guide>
        <p15:guide id="10" pos="960">
          <p15:clr>
            <a:srgbClr val="F26B43"/>
          </p15:clr>
        </p15:guide>
        <p15:guide id="11" pos="2880">
          <p15:clr>
            <a:srgbClr val="F26B43"/>
          </p15:clr>
        </p15:guide>
        <p15:guide id="12" orient="horz" pos="957">
          <p15:clr>
            <a:srgbClr val="F26B43"/>
          </p15:clr>
        </p15:guide>
        <p15:guide id="13" orient="horz" pos="1914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2066" y="2242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1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66" y="2242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1"/>
            </p:custDataLst>
          </p:nvPr>
        </p:nvSpPr>
        <p:spPr bwMode="auto">
          <a:xfrm>
            <a:off x="0" y="2"/>
            <a:ext cx="222250" cy="2963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801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285" y="2112857"/>
            <a:ext cx="11797031" cy="638013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53751" y="287660"/>
            <a:ext cx="11896256" cy="9845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80153"/>
            <a:endParaRPr lang="ru-RU" sz="252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34" y="634150"/>
            <a:ext cx="11792579" cy="12748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6733" y="8876846"/>
            <a:ext cx="451413" cy="3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12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2742648" y="-79541"/>
            <a:ext cx="865943" cy="9624190"/>
            <a:chOff x="9101894" y="-42611"/>
            <a:chExt cx="618531" cy="51558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980" dirty="0">
                  <a:solidFill>
                    <a:srgbClr val="FFFFFF"/>
                  </a:solidFill>
                </a:rPr>
                <a:t>140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</a:t>
              </a:r>
              <a:r>
                <a:rPr lang="en-US" sz="980" dirty="0">
                  <a:solidFill>
                    <a:srgbClr val="FFFFFF"/>
                  </a:solidFill>
                </a:rPr>
                <a:t>49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0,0,0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br>
                <a:rPr lang="en-US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49</a:t>
              </a:r>
              <a:br>
                <a:rPr lang="ru-RU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60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45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50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135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 smtClean="0">
                  <a:solidFill>
                    <a:schemeClr val="bg1"/>
                  </a:solidFill>
                </a:rPr>
                <a:t>1</a:t>
              </a:r>
              <a:r>
                <a:rPr lang="en-US" sz="980" dirty="0" smtClean="0">
                  <a:solidFill>
                    <a:schemeClr val="bg1"/>
                  </a:solidFill>
                </a:rPr>
                <a:t>40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250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250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120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110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224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78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57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101894" y="-42611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smtClean="0"/>
                <a:t>Основные</a:t>
              </a:r>
              <a:endParaRPr lang="ru-RU" sz="112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01894" y="2320575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err="1" smtClean="0"/>
                <a:t>Доп.цвета</a:t>
              </a:r>
              <a:endParaRPr lang="ru-RU" sz="112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70%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50%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30%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chemeClr val="tx1"/>
                  </a:solidFill>
                </a:rPr>
                <a:t>10%</a:t>
              </a:r>
              <a:endParaRPr lang="ru-RU" sz="84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6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8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5453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109062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63594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218125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840"/>
        </a:spcAft>
        <a:buClr>
          <a:schemeClr val="tx2"/>
        </a:buClr>
        <a:buFont typeface="Wingdings" charset="2"/>
        <a:buNone/>
        <a:defRPr lang="ru-RU" altLang="en-US" sz="196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68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4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26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120" dirty="0">
          <a:solidFill>
            <a:schemeClr val="tx2"/>
          </a:solidFill>
          <a:latin typeface="+mn-lt"/>
        </a:defRPr>
      </a:lvl5pPr>
      <a:lvl6pPr marL="2452023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97338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542652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087966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31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2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94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125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657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891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202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2518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2"/>
            </p:custDataLst>
            <p:extLst/>
          </p:nvPr>
        </p:nvGraphicFramePr>
        <p:xfrm>
          <a:off x="2066" y="2242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3" name="Слайд think-cell" r:id="rId34" imgW="270" imgH="270" progId="TCLayout.ActiveDocument.1">
                  <p:embed/>
                </p:oleObj>
              </mc:Choice>
              <mc:Fallback>
                <p:oleObj name="Слайд think-cell" r:id="rId3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066" y="2242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3"/>
            </p:custDataLst>
          </p:nvPr>
        </p:nvSpPr>
        <p:spPr bwMode="auto">
          <a:xfrm>
            <a:off x="0" y="2"/>
            <a:ext cx="222250" cy="2963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801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285" y="2137860"/>
            <a:ext cx="11797031" cy="634906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53751" y="287660"/>
            <a:ext cx="11896256" cy="9845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80153"/>
            <a:endParaRPr lang="ru-RU" sz="252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2" y="659155"/>
            <a:ext cx="11797034" cy="5745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2281" y="8876849"/>
            <a:ext cx="454936" cy="3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12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1290140" y="8876847"/>
            <a:ext cx="7449219" cy="3747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2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8877127" y="8884996"/>
            <a:ext cx="1340147" cy="36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112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29" y="8928722"/>
            <a:ext cx="1066786" cy="2688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/>
        </p:nvGrpSpPr>
        <p:grpSpPr>
          <a:xfrm>
            <a:off x="12742648" y="-79541"/>
            <a:ext cx="865943" cy="9624190"/>
            <a:chOff x="9101894" y="-42611"/>
            <a:chExt cx="618531" cy="515581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980" dirty="0">
                  <a:solidFill>
                    <a:srgbClr val="FFFFFF"/>
                  </a:solidFill>
                </a:rPr>
                <a:t>140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</a:t>
              </a:r>
              <a:r>
                <a:rPr lang="en-US" sz="980" dirty="0">
                  <a:solidFill>
                    <a:srgbClr val="FFFFFF"/>
                  </a:solidFill>
                </a:rPr>
                <a:t>49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0,0,0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br>
                <a:rPr lang="en-US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49</a:t>
              </a:r>
              <a:br>
                <a:rPr lang="ru-RU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60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45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50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135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 smtClean="0">
                  <a:solidFill>
                    <a:schemeClr val="bg1"/>
                  </a:solidFill>
                </a:rPr>
                <a:t>1</a:t>
              </a:r>
              <a:r>
                <a:rPr lang="en-US" sz="980" dirty="0" smtClean="0">
                  <a:solidFill>
                    <a:schemeClr val="bg1"/>
                  </a:solidFill>
                </a:rPr>
                <a:t>40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250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250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120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110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224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78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57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01894" y="-42611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smtClean="0"/>
                <a:t>Основные</a:t>
              </a:r>
              <a:endParaRPr lang="ru-RU" sz="112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01894" y="2320575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err="1" smtClean="0"/>
                <a:t>Доп.цвета</a:t>
              </a:r>
              <a:endParaRPr lang="ru-RU" sz="112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70%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50%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30%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chemeClr val="tx1"/>
                  </a:solidFill>
                </a:rPr>
                <a:t>10%</a:t>
              </a:r>
              <a:endParaRPr lang="ru-RU" sz="84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14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  <p:sldLayoutId id="2147484260" r:id="rId18"/>
    <p:sldLayoutId id="2147484261" r:id="rId19"/>
    <p:sldLayoutId id="2147484262" r:id="rId20"/>
    <p:sldLayoutId id="2147484263" r:id="rId21"/>
    <p:sldLayoutId id="2147484264" r:id="rId22"/>
    <p:sldLayoutId id="2147484265" r:id="rId23"/>
    <p:sldLayoutId id="2147484266" r:id="rId24"/>
    <p:sldLayoutId id="2147484267" r:id="rId25"/>
    <p:sldLayoutId id="2147484268" r:id="rId26"/>
    <p:sldLayoutId id="2147484269" r:id="rId27"/>
    <p:sldLayoutId id="2147484270" r:id="rId28"/>
    <p:sldLayoutId id="2147484271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800" b="1" baseline="0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5453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109062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63594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218125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840"/>
        </a:spcAft>
        <a:buClr>
          <a:schemeClr val="tx2"/>
        </a:buClr>
        <a:buFont typeface="Wingdings" charset="2"/>
        <a:buNone/>
        <a:defRPr lang="ru-RU" altLang="en-US" sz="196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68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4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26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120" dirty="0">
          <a:solidFill>
            <a:schemeClr val="tx2"/>
          </a:solidFill>
          <a:latin typeface="+mn-lt"/>
        </a:defRPr>
      </a:lvl5pPr>
      <a:lvl6pPr marL="2452023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97338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542652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087966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31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2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94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125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657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891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202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2518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544477342"/>
              </p:ext>
            </p:extLst>
          </p:nvPr>
        </p:nvGraphicFramePr>
        <p:xfrm>
          <a:off x="2066" y="2242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3" name="Слайд think-cell" r:id="rId29" imgW="270" imgH="270" progId="TCLayout.ActiveDocument.1">
                  <p:embed/>
                </p:oleObj>
              </mc:Choice>
              <mc:Fallback>
                <p:oleObj name="Слайд think-cell" r:id="rId29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066" y="2242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28"/>
            </p:custDataLst>
          </p:nvPr>
        </p:nvSpPr>
        <p:spPr bwMode="auto">
          <a:xfrm>
            <a:off x="0" y="2"/>
            <a:ext cx="222250" cy="2963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801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53751" y="287660"/>
            <a:ext cx="11896256" cy="9845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80153"/>
            <a:endParaRPr lang="ru-RU" sz="252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49383"/>
            <a:ext cx="11797031" cy="12555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44" y="8886938"/>
            <a:ext cx="446716" cy="34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12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1290240" y="8876847"/>
            <a:ext cx="7444977" cy="3747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2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8872989" y="8886938"/>
            <a:ext cx="1341830" cy="36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112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2284" y="2137861"/>
            <a:ext cx="11797033" cy="6358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29" y="8928722"/>
            <a:ext cx="1066786" cy="2688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/>
        </p:nvGrpSpPr>
        <p:grpSpPr>
          <a:xfrm>
            <a:off x="12742648" y="-79541"/>
            <a:ext cx="865943" cy="9624190"/>
            <a:chOff x="9101894" y="-42611"/>
            <a:chExt cx="618531" cy="515581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980" dirty="0">
                  <a:solidFill>
                    <a:srgbClr val="FFFFFF"/>
                  </a:solidFill>
                </a:rPr>
                <a:t>140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</a:t>
              </a:r>
              <a:r>
                <a:rPr lang="en-US" sz="980" dirty="0">
                  <a:solidFill>
                    <a:srgbClr val="FFFFFF"/>
                  </a:solidFill>
                </a:rPr>
                <a:t>49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0,0,0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br>
                <a:rPr lang="en-US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49</a:t>
              </a:r>
              <a:br>
                <a:rPr lang="ru-RU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60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45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50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135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 smtClean="0">
                  <a:solidFill>
                    <a:schemeClr val="bg1"/>
                  </a:solidFill>
                </a:rPr>
                <a:t>1</a:t>
              </a:r>
              <a:r>
                <a:rPr lang="en-US" sz="980" dirty="0" smtClean="0">
                  <a:solidFill>
                    <a:schemeClr val="bg1"/>
                  </a:solidFill>
                </a:rPr>
                <a:t>40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250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250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120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110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224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78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57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01894" y="-42611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smtClean="0"/>
                <a:t>Основные</a:t>
              </a:r>
              <a:endParaRPr lang="ru-RU" sz="112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01894" y="2320575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err="1" smtClean="0"/>
                <a:t>Доп.цвета</a:t>
              </a:r>
              <a:endParaRPr lang="ru-RU" sz="112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70%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50%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30%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chemeClr val="tx1"/>
                  </a:solidFill>
                </a:rPr>
                <a:t>10%</a:t>
              </a:r>
              <a:endParaRPr lang="ru-RU" sz="84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30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  <p:sldLayoutId id="2147484291" r:id="rId19"/>
    <p:sldLayoutId id="2147484292" r:id="rId20"/>
    <p:sldLayoutId id="2147484293" r:id="rId21"/>
    <p:sldLayoutId id="2147484294" r:id="rId22"/>
    <p:sldLayoutId id="2147484295" r:id="rId23"/>
    <p:sldLayoutId id="2147484296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8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5453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109062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63594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218125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840"/>
        </a:spcAft>
        <a:buClr>
          <a:schemeClr val="tx2"/>
        </a:buClr>
        <a:buFont typeface="Arial" panose="020B0604020202020204" pitchFamily="34" charset="0"/>
        <a:buNone/>
        <a:defRPr lang="ru-RU" sz="196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sz="168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sz="14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sz="126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sz="1120" dirty="0">
          <a:solidFill>
            <a:schemeClr val="tx2"/>
          </a:solidFill>
          <a:latin typeface="+mn-lt"/>
        </a:defRPr>
      </a:lvl5pPr>
      <a:lvl6pPr marL="2452023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97338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542652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087966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31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2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94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125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657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891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202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2518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4800">
          <p15:clr>
            <a:srgbClr val="F26B43"/>
          </p15:clr>
        </p15:guide>
        <p15:guide id="8" orient="horz" pos="1915">
          <p15:clr>
            <a:srgbClr val="F26B43"/>
          </p15:clr>
        </p15:guide>
        <p15:guide id="9" pos="3840">
          <p15:clr>
            <a:srgbClr val="F26B43"/>
          </p15:clr>
        </p15:guide>
        <p15:guide id="10" pos="960">
          <p15:clr>
            <a:srgbClr val="F26B43"/>
          </p15:clr>
        </p15:guide>
        <p15:guide id="11" pos="1920">
          <p15:clr>
            <a:srgbClr val="F26B43"/>
          </p15:clr>
        </p15:guide>
        <p15:guide id="12" pos="288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2066" y="2242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3" name="Слайд think-cell" r:id="rId13" imgW="270" imgH="270" progId="TCLayout.ActiveDocument.1">
                  <p:embed/>
                </p:oleObj>
              </mc:Choice>
              <mc:Fallback>
                <p:oleObj name="Слайд think-cell" r:id="rId13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66" y="2242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12"/>
            </p:custDataLst>
          </p:nvPr>
        </p:nvSpPr>
        <p:spPr bwMode="auto">
          <a:xfrm>
            <a:off x="0" y="2"/>
            <a:ext cx="222250" cy="2963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801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285" y="2137860"/>
            <a:ext cx="11767302" cy="634906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</a:t>
            </a:r>
            <a:r>
              <a:rPr lang="ru-RU" altLang="en-US" dirty="0" smtClean="0"/>
              <a:t>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553751" y="287660"/>
            <a:ext cx="11896256" cy="98456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80153"/>
            <a:endParaRPr lang="ru-RU" sz="252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2" y="659154"/>
            <a:ext cx="11797034" cy="12498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2281" y="8876849"/>
            <a:ext cx="454936" cy="3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12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1290140" y="8876847"/>
            <a:ext cx="7449219" cy="3747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2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8877127" y="8884996"/>
            <a:ext cx="1340147" cy="36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112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29" y="8928722"/>
            <a:ext cx="1066786" cy="2688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/>
        </p:nvGrpSpPr>
        <p:grpSpPr>
          <a:xfrm>
            <a:off x="12742648" y="-79541"/>
            <a:ext cx="865943" cy="9624190"/>
            <a:chOff x="9101894" y="-42611"/>
            <a:chExt cx="618531" cy="515581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980" dirty="0">
                  <a:solidFill>
                    <a:srgbClr val="FFFFFF"/>
                  </a:solidFill>
                </a:rPr>
                <a:t>140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</a:t>
              </a:r>
              <a:r>
                <a:rPr lang="en-US" sz="980" dirty="0">
                  <a:solidFill>
                    <a:srgbClr val="FFFFFF"/>
                  </a:solidFill>
                </a:rPr>
                <a:t>49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0,0,0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br>
                <a:rPr lang="en-US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49</a:t>
              </a:r>
              <a:br>
                <a:rPr lang="ru-RU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60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45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50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135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 smtClean="0">
                  <a:solidFill>
                    <a:schemeClr val="bg1"/>
                  </a:solidFill>
                </a:rPr>
                <a:t>1</a:t>
              </a:r>
              <a:r>
                <a:rPr lang="en-US" sz="980" dirty="0" smtClean="0">
                  <a:solidFill>
                    <a:schemeClr val="bg1"/>
                  </a:solidFill>
                </a:rPr>
                <a:t>40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250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250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120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110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224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78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57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01894" y="-42611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smtClean="0"/>
                <a:t>Основные</a:t>
              </a:r>
              <a:endParaRPr lang="ru-RU" sz="112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01894" y="2320575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err="1" smtClean="0"/>
                <a:t>Доп.цвета</a:t>
              </a:r>
              <a:endParaRPr lang="ru-RU" sz="112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70%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50%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30%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chemeClr val="tx1"/>
                  </a:solidFill>
                </a:rPr>
                <a:t>10%</a:t>
              </a:r>
              <a:endParaRPr lang="ru-RU" sz="84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04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8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5453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109062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63594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218125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840"/>
        </a:spcAft>
        <a:buClr>
          <a:schemeClr val="tx2"/>
        </a:buClr>
        <a:buFont typeface="Wingdings" charset="2"/>
        <a:buNone/>
        <a:defRPr lang="ru-RU" altLang="en-US" sz="196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68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400" b="1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26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altLang="en-US" sz="1120" dirty="0">
          <a:solidFill>
            <a:schemeClr val="tx2"/>
          </a:solidFill>
          <a:latin typeface="+mn-lt"/>
        </a:defRPr>
      </a:lvl5pPr>
      <a:lvl6pPr marL="2452023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97338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542652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087966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31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2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94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125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657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891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202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2518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3764423007"/>
              </p:ext>
            </p:extLst>
          </p:nvPr>
        </p:nvGraphicFramePr>
        <p:xfrm>
          <a:off x="2066" y="2242"/>
          <a:ext cx="2051" cy="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1" name="Слайд think-cell" r:id="rId48" imgW="270" imgH="270" progId="TCLayout.ActiveDocument.1">
                  <p:embed/>
                </p:oleObj>
              </mc:Choice>
              <mc:Fallback>
                <p:oleObj name="Слайд think-cell" r:id="rId4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2066" y="2242"/>
                        <a:ext cx="2051" cy="2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47"/>
            </p:custDataLst>
          </p:nvPr>
        </p:nvSpPr>
        <p:spPr bwMode="auto">
          <a:xfrm>
            <a:off x="0" y="2"/>
            <a:ext cx="222250" cy="2963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801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2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5" y="634152"/>
            <a:ext cx="11797031" cy="12771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</a:t>
            </a:r>
            <a:r>
              <a:rPr lang="ru-RU" dirty="0" smtClean="0"/>
              <a:t>заголовка (заголовок не более 2 строк)</a:t>
            </a:r>
            <a:endParaRPr lang="ru-RU" dirty="0"/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2284" y="8874858"/>
            <a:ext cx="452476" cy="3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12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1290140" y="8876847"/>
            <a:ext cx="7436300" cy="3747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2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8877130" y="8876847"/>
            <a:ext cx="1337689" cy="3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112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2285" y="2112859"/>
            <a:ext cx="11797031" cy="63740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29" y="8928722"/>
            <a:ext cx="1066786" cy="268800"/>
          </a:xfrm>
          <a:prstGeom prst="rect">
            <a:avLst/>
          </a:prstGeom>
          <a:effectLst/>
        </p:spPr>
      </p:pic>
      <p:grpSp>
        <p:nvGrpSpPr>
          <p:cNvPr id="32" name="Группа 31"/>
          <p:cNvGrpSpPr/>
          <p:nvPr/>
        </p:nvGrpSpPr>
        <p:grpSpPr>
          <a:xfrm>
            <a:off x="12742648" y="-79541"/>
            <a:ext cx="865943" cy="9624190"/>
            <a:chOff x="9101894" y="-42611"/>
            <a:chExt cx="618531" cy="515581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980" dirty="0">
                  <a:solidFill>
                    <a:srgbClr val="FFFFFF"/>
                  </a:solidFill>
                </a:rPr>
                <a:t>140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</a:t>
              </a:r>
              <a:r>
                <a:rPr lang="en-US" sz="980" dirty="0">
                  <a:solidFill>
                    <a:srgbClr val="FFFFFF"/>
                  </a:solidFill>
                </a:rPr>
                <a:t>49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98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0,0,0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br>
                <a:rPr lang="en-US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49</a:t>
              </a:r>
              <a:br>
                <a:rPr lang="ru-RU" sz="980" dirty="0" smtClean="0">
                  <a:solidFill>
                    <a:schemeClr val="bg1"/>
                  </a:solidFill>
                </a:rPr>
              </a:br>
              <a:r>
                <a:rPr lang="ru-RU" sz="980" dirty="0" smtClean="0">
                  <a:solidFill>
                    <a:schemeClr val="bg1"/>
                  </a:solidFill>
                </a:rPr>
                <a:t>60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45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50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135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000000"/>
                  </a:solidFill>
                </a:rPr>
                <a:t>255</a:t>
              </a:r>
              <a:endParaRPr lang="ru-RU" sz="980" dirty="0">
                <a:solidFill>
                  <a:srgbClr val="00000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98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980" dirty="0" smtClean="0">
                  <a:solidFill>
                    <a:schemeClr val="bg1"/>
                  </a:solidFill>
                </a:rPr>
                <a:t>1</a:t>
              </a:r>
              <a:r>
                <a:rPr lang="en-US" sz="980" dirty="0" smtClean="0">
                  <a:solidFill>
                    <a:schemeClr val="bg1"/>
                  </a:solidFill>
                </a:rPr>
                <a:t>40</a:t>
              </a:r>
              <a:endParaRPr lang="ru-RU" sz="98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chemeClr val="bg1"/>
                  </a:solidFill>
                </a:rPr>
                <a:t>250</a:t>
              </a:r>
              <a:endParaRPr lang="ru-RU" sz="980" dirty="0">
                <a:solidFill>
                  <a:schemeClr val="bg1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250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120</a:t>
              </a:r>
              <a:endParaRPr lang="ru-RU" sz="98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110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80" dirty="0" smtClean="0">
                  <a:solidFill>
                    <a:srgbClr val="FFFFFF"/>
                  </a:solidFill>
                </a:rPr>
                <a:t>224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78</a:t>
              </a:r>
              <a:br>
                <a:rPr lang="en-US" sz="980" dirty="0" smtClean="0">
                  <a:solidFill>
                    <a:srgbClr val="FFFFFF"/>
                  </a:solidFill>
                </a:rPr>
              </a:br>
              <a:r>
                <a:rPr lang="en-US" sz="980" dirty="0" smtClean="0">
                  <a:solidFill>
                    <a:srgbClr val="FFFFFF"/>
                  </a:solidFill>
                </a:rPr>
                <a:t>57</a:t>
              </a:r>
              <a:endParaRPr lang="ru-RU" sz="980" dirty="0">
                <a:solidFill>
                  <a:srgbClr val="FFFF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01894" y="-42611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smtClean="0"/>
                <a:t>Основные</a:t>
              </a:r>
              <a:endParaRPr lang="ru-RU" sz="112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01894" y="2320575"/>
              <a:ext cx="618531" cy="14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20" dirty="0" err="1" smtClean="0"/>
                <a:t>Доп.цвета</a:t>
              </a:r>
              <a:endParaRPr lang="ru-RU" sz="1120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70%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50%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rgbClr val="FFFFFF"/>
                  </a:solidFill>
                </a:rPr>
                <a:t>30%</a:t>
              </a:r>
              <a:endParaRPr lang="ru-RU" sz="84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40" dirty="0" smtClean="0">
                  <a:solidFill>
                    <a:schemeClr val="tx1"/>
                  </a:solidFill>
                </a:rPr>
                <a:t>10%</a:t>
              </a:r>
              <a:endParaRPr lang="ru-RU" sz="84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68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  <p:sldLayoutId id="2147484323" r:id="rId17"/>
    <p:sldLayoutId id="2147484324" r:id="rId18"/>
    <p:sldLayoutId id="2147484325" r:id="rId19"/>
    <p:sldLayoutId id="2147484326" r:id="rId20"/>
    <p:sldLayoutId id="2147484327" r:id="rId21"/>
    <p:sldLayoutId id="2147484328" r:id="rId22"/>
    <p:sldLayoutId id="2147484329" r:id="rId23"/>
    <p:sldLayoutId id="2147484330" r:id="rId24"/>
    <p:sldLayoutId id="2147484331" r:id="rId25"/>
    <p:sldLayoutId id="2147484332" r:id="rId26"/>
    <p:sldLayoutId id="2147484333" r:id="rId27"/>
    <p:sldLayoutId id="2147484334" r:id="rId28"/>
    <p:sldLayoutId id="2147484335" r:id="rId29"/>
    <p:sldLayoutId id="2147484336" r:id="rId30"/>
    <p:sldLayoutId id="2147484337" r:id="rId31"/>
    <p:sldLayoutId id="2147484338" r:id="rId32"/>
    <p:sldLayoutId id="2147484339" r:id="rId33"/>
    <p:sldLayoutId id="2147484340" r:id="rId34"/>
    <p:sldLayoutId id="2147484341" r:id="rId35"/>
    <p:sldLayoutId id="2147484342" r:id="rId36"/>
    <p:sldLayoutId id="2147484343" r:id="rId37"/>
    <p:sldLayoutId id="2147484344" r:id="rId38"/>
    <p:sldLayoutId id="2147484345" r:id="rId39"/>
    <p:sldLayoutId id="2147484346" r:id="rId40"/>
    <p:sldLayoutId id="2147484347" r:id="rId41"/>
    <p:sldLayoutId id="2147484348" r:id="rId42"/>
    <p:sldLayoutId id="2147484349" r:id="rId4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8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5453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109062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63594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218125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840"/>
        </a:spcAft>
        <a:buClr>
          <a:schemeClr val="tx2"/>
        </a:buClr>
        <a:buFont typeface="Arial" panose="020B0604020202020204" pitchFamily="34" charset="0"/>
        <a:buNone/>
        <a:defRPr lang="ru-RU" sz="196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sz="168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sz="14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sz="126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840"/>
        </a:spcAft>
        <a:buClr>
          <a:schemeClr val="accent1"/>
        </a:buClr>
        <a:buFont typeface="Arial" panose="020B0604020202020204" pitchFamily="34" charset="0"/>
        <a:buNone/>
        <a:defRPr lang="ru-RU" sz="1120" dirty="0">
          <a:solidFill>
            <a:schemeClr val="tx2"/>
          </a:solidFill>
          <a:latin typeface="+mn-lt"/>
        </a:defRPr>
      </a:lvl5pPr>
      <a:lvl6pPr marL="2452023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97338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542652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087966" indent="-37679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31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2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94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1259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6573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891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202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2518" algn="l" defTabSz="109062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1620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915">
          <p15:clr>
            <a:srgbClr val="F26B43"/>
          </p15:clr>
        </p15:guide>
        <p15:guide id="13" orient="horz" pos="645">
          <p15:clr>
            <a:srgbClr val="F26B43"/>
          </p15:clr>
        </p15:guide>
        <p15:guide id="14" orient="horz" pos="9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https://sharepoint/orgunits/otpb/Lists/List10/DispForm.aspx?ID=85&amp;Source=https%3A%2F%2Fsharepoint%2Forgunits%2Fotpb%2FLists%2FList10%2FAllItems%2Easpx&amp;ContentTypeId=0x01003BBC6EE404D98247A7D470497B5C3C48" TargetMode="External"/><Relationship Id="rId7" Type="http://schemas.openxmlformats.org/officeDocument/2006/relationships/slide" Target="slide5.xml"/><Relationship Id="rId2" Type="http://schemas.openxmlformats.org/officeDocument/2006/relationships/hyperlink" Target="http://portal.sibur.local/helpful_information/glossary/" TargetMode="External"/><Relationship Id="rId1" Type="http://schemas.openxmlformats.org/officeDocument/2006/relationships/slideLayout" Target="../slideLayouts/slideLayout31.xml"/><Relationship Id="rId6" Type="http://schemas.openxmlformats.org/officeDocument/2006/relationships/slide" Target="slide4.xml"/><Relationship Id="rId11" Type="http://schemas.microsoft.com/office/2007/relationships/hdphoto" Target="../media/hdphoto1.wdp"/><Relationship Id="rId5" Type="http://schemas.openxmlformats.org/officeDocument/2006/relationships/slide" Target="slide3.xml"/><Relationship Id="rId10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8803" y="77603"/>
            <a:ext cx="9294755" cy="995877"/>
          </a:xfrm>
          <a:prstGeom prst="rect">
            <a:avLst/>
          </a:prstGeom>
          <a:noFill/>
        </p:spPr>
        <p:txBody>
          <a:bodyPr wrap="square" lIns="64285" tIns="81643" rIns="64285" bIns="81643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</a:rPr>
              <a:t>СТП </a:t>
            </a:r>
            <a:r>
              <a:rPr lang="ru-RU" sz="1800" dirty="0" smtClean="0">
                <a:solidFill>
                  <a:schemeClr val="accent1"/>
                </a:solidFill>
              </a:rPr>
              <a:t>СР/04-07/ПК01</a:t>
            </a:r>
            <a:endParaRPr lang="ru-RU" sz="1800" dirty="0">
              <a:solidFill>
                <a:schemeClr val="accent1"/>
              </a:solidFill>
            </a:endParaRPr>
          </a:p>
          <a:p>
            <a:pPr algn="ctr"/>
            <a:r>
              <a:rPr lang="ru-RU" sz="1800" i="1" dirty="0" smtClean="0">
                <a:solidFill>
                  <a:schemeClr val="accent1"/>
                </a:solidFill>
              </a:rPr>
              <a:t>Политика по </a:t>
            </a:r>
            <a:r>
              <a:rPr lang="ru-RU" sz="1800" i="1" dirty="0">
                <a:solidFill>
                  <a:schemeClr val="accent1"/>
                </a:solidFill>
              </a:rPr>
              <a:t>применению </a:t>
            </a:r>
            <a:r>
              <a:rPr lang="ru-RU" sz="1800" i="1" dirty="0" smtClean="0">
                <a:solidFill>
                  <a:schemeClr val="accent1"/>
                </a:solidFill>
              </a:rPr>
              <a:t>ключевых</a:t>
            </a:r>
            <a:r>
              <a:rPr lang="en-US" sz="1800" i="1" dirty="0" smtClean="0">
                <a:solidFill>
                  <a:schemeClr val="accent1"/>
                </a:solidFill>
              </a:rPr>
              <a:t> </a:t>
            </a:r>
            <a:r>
              <a:rPr lang="ru-RU" sz="1800" i="1" dirty="0" smtClean="0">
                <a:solidFill>
                  <a:schemeClr val="accent1"/>
                </a:solidFill>
              </a:rPr>
              <a:t>правил </a:t>
            </a:r>
            <a:r>
              <a:rPr lang="ru-RU" sz="1800" i="1" dirty="0">
                <a:solidFill>
                  <a:schemeClr val="accent1"/>
                </a:solidFill>
              </a:rPr>
              <a:t>безопасности</a:t>
            </a:r>
            <a:r>
              <a:rPr lang="ru-RU" sz="1800" dirty="0" smtClean="0">
                <a:solidFill>
                  <a:schemeClr val="accent1"/>
                </a:solidFill>
              </a:rPr>
              <a:t>» 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(редакция 2.0)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210" y="9091743"/>
            <a:ext cx="8047948" cy="292662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r>
              <a:rPr lang="ru-RU" sz="1100" dirty="0"/>
              <a:t>Разработчик</a:t>
            </a:r>
            <a:r>
              <a:rPr lang="ru-RU" sz="1100" dirty="0" smtClean="0"/>
              <a:t>: Исаков А.В., Группа управления подрядчиками, Охрана труда, промышленная безопасность и экология</a:t>
            </a:r>
            <a:endParaRPr lang="ru-RU" sz="11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8846171"/>
            <a:ext cx="6046066" cy="334158"/>
          </a:xfrm>
          <a:prstGeom prst="rect">
            <a:avLst/>
          </a:prstGeom>
          <a:noFill/>
        </p:spPr>
        <p:txBody>
          <a:bodyPr wrap="none" lIns="163284" tIns="81643" rIns="163284" bIns="81643" rtlCol="0">
            <a:spAutoFit/>
          </a:bodyPr>
          <a:lstStyle/>
          <a:p>
            <a:r>
              <a:rPr lang="ru-RU" sz="1100" i="1" dirty="0">
                <a:solidFill>
                  <a:schemeClr val="accent1"/>
                </a:solidFill>
              </a:rPr>
              <a:t>Корпоративный словарь терминов: </a:t>
            </a:r>
            <a:r>
              <a:rPr lang="en-US" sz="1100" i="1" dirty="0">
                <a:solidFill>
                  <a:schemeClr val="accent1"/>
                </a:solidFill>
                <a:hlinkClick r:id="rId2"/>
              </a:rPr>
              <a:t>http://portal.sibur.local/helpful_information/glossary</a:t>
            </a:r>
            <a:r>
              <a:rPr lang="en-US" sz="900" i="1" dirty="0">
                <a:solidFill>
                  <a:srgbClr val="008080"/>
                </a:solidFill>
                <a:hlinkClick r:id="rId2"/>
              </a:rPr>
              <a:t>/</a:t>
            </a:r>
            <a:r>
              <a:rPr lang="ru-RU" sz="900" i="1" dirty="0">
                <a:solidFill>
                  <a:srgbClr val="008080"/>
                </a:solidFill>
                <a:hlinkClick r:id="rId2"/>
              </a:rPr>
              <a:t>  </a:t>
            </a:r>
            <a:endParaRPr lang="ru-RU" sz="900" i="1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8471" y="2720"/>
            <a:ext cx="3309918" cy="1272876"/>
          </a:xfrm>
          <a:prstGeom prst="rect">
            <a:avLst/>
          </a:prstGeom>
          <a:noFill/>
        </p:spPr>
        <p:txBody>
          <a:bodyPr wrap="square" lIns="163284" tIns="81643" rIns="163284" bIns="81643" rtlCol="0">
            <a:spAutoFit/>
          </a:bodyPr>
          <a:lstStyle/>
          <a:p>
            <a:pPr algn="r"/>
            <a:r>
              <a:rPr lang="ru-RU" sz="1200" i="1" dirty="0">
                <a:solidFill>
                  <a:srgbClr val="008080"/>
                </a:solidFill>
              </a:rPr>
              <a:t>Приложение к приказу</a:t>
            </a:r>
          </a:p>
          <a:p>
            <a:pPr algn="r"/>
            <a:r>
              <a:rPr lang="ru-RU" sz="1200" i="1" dirty="0">
                <a:solidFill>
                  <a:srgbClr val="008080"/>
                </a:solidFill>
              </a:rPr>
              <a:t>от «__» ______ </a:t>
            </a:r>
            <a:r>
              <a:rPr lang="ru-RU" sz="1200" i="1" dirty="0" smtClean="0">
                <a:solidFill>
                  <a:srgbClr val="008080"/>
                </a:solidFill>
              </a:rPr>
              <a:t>20__г</a:t>
            </a:r>
            <a:r>
              <a:rPr lang="ru-RU" sz="1200" i="1" dirty="0">
                <a:solidFill>
                  <a:srgbClr val="008080"/>
                </a:solidFill>
              </a:rPr>
              <a:t>. № </a:t>
            </a:r>
            <a:r>
              <a:rPr lang="ru-RU" sz="1200" i="1" dirty="0" smtClean="0">
                <a:solidFill>
                  <a:srgbClr val="008080"/>
                </a:solidFill>
              </a:rPr>
              <a:t>___</a:t>
            </a:r>
            <a:endParaRPr lang="en-US" sz="1200" i="1" dirty="0" smtClean="0">
              <a:solidFill>
                <a:srgbClr val="008080"/>
              </a:solidFill>
            </a:endParaRPr>
          </a:p>
          <a:p>
            <a:pPr algn="r"/>
            <a:r>
              <a:rPr lang="ru-RU" sz="1200" b="1" i="1" dirty="0" smtClean="0">
                <a:solidFill>
                  <a:srgbClr val="008080"/>
                </a:solidFill>
              </a:rPr>
              <a:t>Владелец процесса</a:t>
            </a:r>
            <a:endParaRPr lang="ru-RU" sz="1200" b="1" i="1" dirty="0">
              <a:solidFill>
                <a:srgbClr val="008080"/>
              </a:solidFill>
            </a:endParaRPr>
          </a:p>
          <a:p>
            <a:pPr algn="r"/>
            <a:r>
              <a:rPr lang="ru-RU" sz="1200" i="1" dirty="0">
                <a:solidFill>
                  <a:srgbClr val="008080"/>
                </a:solidFill>
              </a:rPr>
              <a:t>Член Правления - Управляющий директор, Корпоративная безопасность и аудит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33445" y="-11915"/>
            <a:ext cx="3664496" cy="1154162"/>
          </a:xfrm>
          <a:prstGeom prst="rect">
            <a:avLst/>
          </a:prstGeom>
          <a:noFill/>
        </p:spPr>
        <p:txBody>
          <a:bodyPr wrap="square" lIns="228598" tIns="114300" rIns="228598" bIns="114300" rtlCol="0">
            <a:spAutoFit/>
          </a:bodyPr>
          <a:lstStyle/>
          <a:p>
            <a:r>
              <a:rPr lang="ru-RU" sz="1200" b="1" i="1" dirty="0">
                <a:solidFill>
                  <a:srgbClr val="008080"/>
                </a:solidFill>
              </a:rPr>
              <a:t>Менеджер </a:t>
            </a:r>
            <a:r>
              <a:rPr lang="ru-RU" sz="1200" b="1" i="1" dirty="0" smtClean="0">
                <a:solidFill>
                  <a:srgbClr val="008080"/>
                </a:solidFill>
              </a:rPr>
              <a:t>процесса</a:t>
            </a:r>
          </a:p>
          <a:p>
            <a:r>
              <a:rPr lang="ru-RU" sz="1200" i="1" dirty="0">
                <a:solidFill>
                  <a:srgbClr val="008080"/>
                </a:solidFill>
              </a:rPr>
              <a:t>Директор, Охрана труда, </a:t>
            </a:r>
            <a:endParaRPr lang="ru-RU" sz="1200" i="1" dirty="0" smtClean="0">
              <a:solidFill>
                <a:srgbClr val="008080"/>
              </a:solidFill>
            </a:endParaRPr>
          </a:p>
          <a:p>
            <a:r>
              <a:rPr lang="ru-RU" sz="1200" i="1" dirty="0" smtClean="0">
                <a:solidFill>
                  <a:srgbClr val="008080"/>
                </a:solidFill>
              </a:rPr>
              <a:t>промышленная </a:t>
            </a:r>
            <a:r>
              <a:rPr lang="ru-RU" sz="1200" i="1" dirty="0">
                <a:solidFill>
                  <a:srgbClr val="008080"/>
                </a:solidFill>
              </a:rPr>
              <a:t>безопасность </a:t>
            </a:r>
            <a:endParaRPr lang="ru-RU" sz="1200" i="1" dirty="0" smtClean="0">
              <a:solidFill>
                <a:srgbClr val="008080"/>
              </a:solidFill>
            </a:endParaRPr>
          </a:p>
          <a:p>
            <a:r>
              <a:rPr lang="ru-RU" sz="1200" i="1" dirty="0" smtClean="0">
                <a:solidFill>
                  <a:srgbClr val="008080"/>
                </a:solidFill>
              </a:rPr>
              <a:t>и </a:t>
            </a:r>
            <a:r>
              <a:rPr lang="ru-RU" sz="1200" i="1" dirty="0">
                <a:solidFill>
                  <a:srgbClr val="008080"/>
                </a:solidFill>
              </a:rPr>
              <a:t>экология </a:t>
            </a:r>
            <a:br>
              <a:rPr lang="ru-RU" sz="1200" i="1" dirty="0">
                <a:solidFill>
                  <a:srgbClr val="008080"/>
                </a:solidFill>
              </a:rPr>
            </a:br>
            <a:endParaRPr lang="ru-RU" sz="1200" i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349" y="1947602"/>
            <a:ext cx="1654167" cy="30646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hangingPunct="0">
              <a:spcBef>
                <a:spcPts val="300"/>
              </a:spcBef>
            </a:pPr>
            <a:r>
              <a:rPr lang="ru-RU" sz="1200" b="1" dirty="0" smtClean="0">
                <a:solidFill>
                  <a:schemeClr val="bg1"/>
                </a:solidFill>
                <a:ea typeface="Times New Roman"/>
              </a:rPr>
              <a:t>Цель Стандарта</a:t>
            </a:r>
            <a:r>
              <a:rPr lang="ru-RU" sz="1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:</a:t>
            </a:r>
            <a:endParaRPr lang="ru-RU" sz="1200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1883" y="1800754"/>
            <a:ext cx="10834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Повышение </a:t>
            </a:r>
            <a:r>
              <a:rPr lang="ru-RU" sz="1100" dirty="0"/>
              <a:t>культуры безопасности в ПАО «СИБУР </a:t>
            </a:r>
            <a:r>
              <a:rPr lang="ru-RU" sz="1100" dirty="0" smtClean="0"/>
              <a:t>Холдинг» путем </a:t>
            </a:r>
            <a:r>
              <a:rPr lang="ru-RU" sz="1100" dirty="0"/>
              <a:t>формирования единого для всех </a:t>
            </a:r>
            <a:r>
              <a:rPr lang="ru-RU" sz="1100" dirty="0" smtClean="0"/>
              <a:t>работников Управляющей организации и Предприятий </a:t>
            </a:r>
            <a:r>
              <a:rPr lang="ru-RU" sz="1100" dirty="0"/>
              <a:t>ПАО «СИБУР Холдинг», а также </a:t>
            </a:r>
            <a:r>
              <a:rPr lang="ru-RU" sz="1100" dirty="0" smtClean="0"/>
              <a:t>работников </a:t>
            </a:r>
            <a:r>
              <a:rPr lang="ru-RU" sz="1100" dirty="0"/>
              <a:t>Подрядных организаций, понимания, какие опасные действия и принципы поведения являются неприемлемыми, и влекут за собой </a:t>
            </a:r>
            <a:r>
              <a:rPr lang="ru-RU" sz="1100" dirty="0" smtClean="0"/>
              <a:t>обязательное </a:t>
            </a:r>
            <a:r>
              <a:rPr lang="ru-RU" sz="1100" dirty="0"/>
              <a:t>применение мер дисциплинарного и гражданско-правового </a:t>
            </a:r>
            <a:r>
              <a:rPr lang="ru-RU" sz="1100" dirty="0" smtClean="0"/>
              <a:t>воздействия</a:t>
            </a:r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4159" y="2480156"/>
            <a:ext cx="12648984" cy="27113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B2D2D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Основные требования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7368" y="2799765"/>
            <a:ext cx="12622567" cy="24823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lvl="2" indent="-342900" algn="just" hangingPunct="0">
              <a:buAutoNum type="arabicPeriod"/>
            </a:pPr>
            <a:r>
              <a:rPr lang="ru-RU" sz="1100" dirty="0" smtClean="0"/>
              <a:t>Политика </a:t>
            </a:r>
            <a:r>
              <a:rPr lang="ru-RU" sz="1100" dirty="0"/>
              <a:t>определяет единый подход к </a:t>
            </a:r>
            <a:r>
              <a:rPr lang="ru-RU" sz="1100" dirty="0" smtClean="0"/>
              <a:t>применению ключевых правил безопасности (далее – КПБ) </a:t>
            </a:r>
            <a:r>
              <a:rPr lang="ru-RU" sz="1100" dirty="0"/>
              <a:t>в </a:t>
            </a:r>
            <a:r>
              <a:rPr lang="ru-RU" sz="1100" dirty="0" smtClean="0"/>
              <a:t>Управляющей организации и Предприятиях ПАО </a:t>
            </a:r>
            <a:r>
              <a:rPr lang="ru-RU" sz="1100" dirty="0"/>
              <a:t>«СИБУР Холдинг».</a:t>
            </a:r>
          </a:p>
          <a:p>
            <a:pPr marL="342900" lvl="2" indent="-342900" algn="just" hangingPunct="0">
              <a:buAutoNum type="arabicPeriod"/>
            </a:pPr>
            <a:r>
              <a:rPr lang="ru-RU" sz="1100" dirty="0" smtClean="0"/>
              <a:t>Целью </a:t>
            </a:r>
            <a:r>
              <a:rPr lang="ru-RU" sz="1100" dirty="0"/>
              <a:t>применения единых КПБ является формирование культуры </a:t>
            </a:r>
            <a:r>
              <a:rPr lang="ru-RU" sz="1100" dirty="0" smtClean="0"/>
              <a:t>безопасного </a:t>
            </a:r>
            <a:r>
              <a:rPr lang="ru-RU" sz="1100" dirty="0"/>
              <a:t>поведения у работников Управляющей организации и </a:t>
            </a:r>
            <a:r>
              <a:rPr lang="ru-RU" sz="1100" dirty="0" smtClean="0"/>
              <a:t>Предприятий ПАО </a:t>
            </a:r>
            <a:r>
              <a:rPr lang="ru-RU" sz="1100" dirty="0"/>
              <a:t>«СИБУР Холдинг» и </a:t>
            </a:r>
            <a:r>
              <a:rPr lang="ru-RU" sz="1100" dirty="0" smtClean="0"/>
              <a:t>работников </a:t>
            </a:r>
            <a:r>
              <a:rPr lang="ru-RU" sz="1100" dirty="0"/>
              <a:t>Подрядных организаций, которая направлена </a:t>
            </a:r>
            <a:r>
              <a:rPr lang="ru-RU" sz="1100" dirty="0" smtClean="0"/>
              <a:t>на </a:t>
            </a:r>
            <a:r>
              <a:rPr lang="ru-RU" sz="1100" dirty="0"/>
              <a:t>предупреждение несчастных случаев на </a:t>
            </a:r>
            <a:r>
              <a:rPr lang="ru-RU" sz="1100" dirty="0" smtClean="0"/>
              <a:t>производстве</a:t>
            </a:r>
            <a:r>
              <a:rPr lang="ru-RU" sz="1100" dirty="0"/>
              <a:t>, аварий, катастроф.</a:t>
            </a:r>
          </a:p>
          <a:p>
            <a:pPr marL="342900" lvl="2" indent="-342900" algn="just" hangingPunct="0">
              <a:buAutoNum type="arabicPeriod"/>
            </a:pPr>
            <a:r>
              <a:rPr lang="ru-RU" sz="1100" dirty="0" smtClean="0"/>
              <a:t>Работники </a:t>
            </a:r>
            <a:r>
              <a:rPr lang="ru-RU" sz="1100" dirty="0"/>
              <a:t>Управляющей организации и </a:t>
            </a:r>
            <a:r>
              <a:rPr lang="ru-RU" sz="1100" dirty="0" smtClean="0"/>
              <a:t>Предприятий </a:t>
            </a:r>
            <a:r>
              <a:rPr lang="ru-RU" sz="1100" dirty="0"/>
              <a:t>ПАО «СИБУР Холдинг», </a:t>
            </a:r>
            <a:r>
              <a:rPr lang="ru-RU" sz="1100" dirty="0" smtClean="0"/>
              <a:t>работники Контрагентов, работники третьих лиц, привлекаемых Контрагентами, </a:t>
            </a:r>
            <a:r>
              <a:rPr lang="ru-RU" sz="1100" dirty="0"/>
              <a:t>действующие на территории </a:t>
            </a:r>
            <a:r>
              <a:rPr lang="ru-RU" sz="1100" dirty="0" smtClean="0"/>
              <a:t>предприятий ПАО </a:t>
            </a:r>
            <a:r>
              <a:rPr lang="ru-RU" sz="1100" dirty="0"/>
              <a:t>«СИБУР </a:t>
            </a:r>
            <a:r>
              <a:rPr lang="ru-RU" sz="1100" dirty="0" smtClean="0"/>
              <a:t>Холдинг</a:t>
            </a:r>
            <a:r>
              <a:rPr lang="ru-RU" sz="1100" dirty="0"/>
              <a:t>», </a:t>
            </a:r>
            <a:r>
              <a:rPr lang="ru-RU" sz="1100" dirty="0" smtClean="0"/>
              <a:t>а также посетители должны </a:t>
            </a:r>
            <a:r>
              <a:rPr lang="ru-RU" sz="1100" dirty="0"/>
              <a:t>следовать КПБ, предусмотренным данной </a:t>
            </a:r>
            <a:r>
              <a:rPr lang="ru-RU" sz="1100" dirty="0" smtClean="0"/>
              <a:t>Политикой.</a:t>
            </a:r>
            <a:endParaRPr lang="ru-RU" sz="1100" dirty="0"/>
          </a:p>
          <a:p>
            <a:pPr marL="342900" lvl="2" indent="-342900" algn="just" hangingPunct="0">
              <a:buAutoNum type="arabicPeriod"/>
            </a:pPr>
            <a:r>
              <a:rPr lang="ru-RU" sz="1100" dirty="0" smtClean="0"/>
              <a:t>Нарушение КПБ расценивается </a:t>
            </a:r>
            <a:r>
              <a:rPr lang="ru-RU" sz="1100" dirty="0"/>
              <a:t>как грубое нарушение работником трудовых обязанностей, вне зависимости от того, повлекло ли оно за собой тяжкие последствия (несчастный случай на </a:t>
            </a:r>
            <a:r>
              <a:rPr lang="ru-RU" sz="1100" dirty="0" smtClean="0"/>
              <a:t>производстве</a:t>
            </a:r>
            <a:r>
              <a:rPr lang="ru-RU" sz="1100" dirty="0"/>
              <a:t>, авария, катастрофа) либо заведомо создавало реальную угрозу наступления </a:t>
            </a:r>
            <a:r>
              <a:rPr lang="ru-RU" sz="1100" dirty="0" smtClean="0"/>
              <a:t>таких </a:t>
            </a:r>
            <a:r>
              <a:rPr lang="ru-RU" sz="1100" dirty="0"/>
              <a:t>последствий. С учетом тяжести совершенного проступка и обстоятельства, при которых он был совершен, работодатель имеет право применить следующие </a:t>
            </a:r>
            <a:r>
              <a:rPr lang="ru-RU" sz="1100" dirty="0" smtClean="0"/>
              <a:t>дисциплинарные </a:t>
            </a:r>
            <a:r>
              <a:rPr lang="ru-RU" sz="1100" dirty="0"/>
              <a:t>взыскания к работнику: выговор или увольнение по соответствующим </a:t>
            </a:r>
            <a:r>
              <a:rPr lang="ru-RU" sz="1100" dirty="0" smtClean="0"/>
              <a:t>основаниям</a:t>
            </a:r>
            <a:r>
              <a:rPr lang="ru-RU" sz="1100" dirty="0"/>
              <a:t>.</a:t>
            </a:r>
          </a:p>
          <a:p>
            <a:pPr marL="342900" lvl="2" indent="-342900" algn="just" hangingPunct="0">
              <a:buAutoNum type="arabicPeriod"/>
            </a:pPr>
            <a:r>
              <a:rPr lang="ru-RU" sz="1100" dirty="0" smtClean="0"/>
              <a:t>Работники </a:t>
            </a:r>
            <a:r>
              <a:rPr lang="ru-RU" sz="1100" dirty="0"/>
              <a:t>Управляющей организации и Предприятий ПАО «СИБУР Холдинг</a:t>
            </a:r>
            <a:r>
              <a:rPr lang="ru-RU" sz="1100" dirty="0" smtClean="0"/>
              <a:t>», </a:t>
            </a:r>
            <a:r>
              <a:rPr lang="ru-RU" sz="1100" dirty="0"/>
              <a:t>работники Контрагентов, работники третьих лиц, привлекаемых Контрагентами, действующие на территории предприятий ПАО «СИБУР Холдинг», а также посетители</a:t>
            </a:r>
            <a:r>
              <a:rPr lang="ru-RU" sz="1100" dirty="0" smtClean="0"/>
              <a:t> </a:t>
            </a:r>
            <a:r>
              <a:rPr lang="ru-RU" sz="1100" dirty="0"/>
              <a:t>обязаны знать КПБ, принятые в ПАО «СИБУР Холдинг» и соблюдать положения настоящей Политики. </a:t>
            </a:r>
            <a:r>
              <a:rPr lang="ru-RU" sz="1100" dirty="0" smtClean="0"/>
              <a:t>Предприятие </a:t>
            </a:r>
            <a:r>
              <a:rPr lang="ru-RU" sz="1100" dirty="0"/>
              <a:t>доводит требования настоящей Политики до </a:t>
            </a:r>
            <a:r>
              <a:rPr lang="ru-RU" sz="1100" dirty="0" smtClean="0"/>
              <a:t>своих </a:t>
            </a:r>
            <a:r>
              <a:rPr lang="ru-RU" sz="1100" dirty="0"/>
              <a:t>работников (соответственно работников Управляющей организации и Предприятий ПАО «СИБУР Холдинг», </a:t>
            </a:r>
            <a:r>
              <a:rPr lang="ru-RU" sz="1100" dirty="0" smtClean="0"/>
              <a:t>работников Контрагентов, работников третьих лиц, привлекаемых Контрагентами, посетителей), </a:t>
            </a:r>
            <a:r>
              <a:rPr lang="ru-RU" sz="1100" dirty="0"/>
              <a:t>и принимает предусмотренные законодательством, локальными </a:t>
            </a:r>
            <a:r>
              <a:rPr lang="ru-RU" sz="1100" dirty="0" smtClean="0"/>
              <a:t>нормативными </a:t>
            </a:r>
            <a:r>
              <a:rPr lang="ru-RU" sz="1100" dirty="0"/>
              <a:t>актами ПАО «СИБУР Холдинг» и договорами с </a:t>
            </a:r>
            <a:r>
              <a:rPr lang="ru-RU" sz="1100" dirty="0" smtClean="0"/>
              <a:t>Контрагентами, </a:t>
            </a:r>
            <a:r>
              <a:rPr lang="ru-RU" sz="1100" dirty="0"/>
              <a:t>меры дисциплинарного, гражданского-правового и иного воздействия к нарушителям (с учетом применимости</a:t>
            </a:r>
            <a:r>
              <a:rPr lang="ru-RU" sz="1100" dirty="0" smtClean="0"/>
              <a:t>).</a:t>
            </a:r>
          </a:p>
          <a:p>
            <a:pPr marL="342900" lvl="2" indent="-342900" algn="just" hangingPunct="0">
              <a:buAutoNum type="arabicPeriod"/>
            </a:pPr>
            <a:r>
              <a:rPr lang="ru-RU" sz="1100" dirty="0" smtClean="0"/>
              <a:t>Алгоритм действий при выявлении признаков КПБ размещен на </a:t>
            </a:r>
            <a:r>
              <a:rPr lang="ru-RU" sz="1100" i="1" dirty="0" smtClean="0">
                <a:hlinkClick r:id="rId3"/>
              </a:rPr>
              <a:t>сетевом ресурсе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369" y="1800755"/>
            <a:ext cx="12648982" cy="600164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57368" y="5285137"/>
            <a:ext cx="12622567" cy="27113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B2D2D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</a:rPr>
              <a:t>В </a:t>
            </a:r>
            <a:r>
              <a:rPr lang="ru-RU" sz="1200" b="1" dirty="0">
                <a:solidFill>
                  <a:schemeClr val="bg1"/>
                </a:solidFill>
                <a:latin typeface="Arial" charset="0"/>
              </a:rPr>
              <a:t>ПАО «СИБУР Холдинг» приняты следующие КПБ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Прямоугольник 46">
            <a:hlinkClick r:id="rId4" action="ppaction://hlinksldjump"/>
          </p:cNvPr>
          <p:cNvSpPr/>
          <p:nvPr/>
        </p:nvSpPr>
        <p:spPr bwMode="auto">
          <a:xfrm>
            <a:off x="1202975" y="5869743"/>
            <a:ext cx="10260000" cy="36377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2" algn="ctr" hangingPunct="0"/>
            <a:r>
              <a:rPr lang="ru-RU" sz="1100" dirty="0" smtClean="0"/>
              <a:t>Сокрытие </a:t>
            </a:r>
            <a:r>
              <a:rPr lang="ru-RU" sz="1100" dirty="0"/>
              <a:t>информации о крупных, значительных и потенциально-опасных происшествиях</a:t>
            </a:r>
            <a:r>
              <a:rPr lang="ru-RU" sz="1100" dirty="0" smtClean="0"/>
              <a:t>.</a:t>
            </a:r>
          </a:p>
        </p:txBody>
      </p:sp>
      <p:sp>
        <p:nvSpPr>
          <p:cNvPr id="48" name="Прямоугольник 47">
            <a:hlinkClick r:id="rId5" action="ppaction://hlinksldjump"/>
          </p:cNvPr>
          <p:cNvSpPr/>
          <p:nvPr/>
        </p:nvSpPr>
        <p:spPr bwMode="auto">
          <a:xfrm>
            <a:off x="1202975" y="6336076"/>
            <a:ext cx="10260000" cy="3600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2" algn="ctr" hangingPunct="0"/>
            <a:r>
              <a:rPr lang="ru-RU" sz="1100" dirty="0"/>
              <a:t>Проведение работ повышенной опасности без </a:t>
            </a:r>
            <a:r>
              <a:rPr lang="ru-RU" sz="1100" dirty="0" smtClean="0"/>
              <a:t>наряда-допуска либо иного разрешительного документа, а также нарушение</a:t>
            </a:r>
            <a:r>
              <a:rPr lang="en-US" sz="1100" dirty="0" smtClean="0"/>
              <a:t> </a:t>
            </a:r>
            <a:r>
              <a:rPr lang="ru-RU" sz="1100" dirty="0" smtClean="0"/>
              <a:t>требований к их оформлению и проведению</a:t>
            </a:r>
            <a:endParaRPr lang="ru-RU" sz="1100" dirty="0"/>
          </a:p>
        </p:txBody>
      </p:sp>
      <p:sp>
        <p:nvSpPr>
          <p:cNvPr id="49" name="Прямоугольник 48">
            <a:hlinkClick r:id="rId6" action="ppaction://hlinksldjump"/>
          </p:cNvPr>
          <p:cNvSpPr/>
          <p:nvPr/>
        </p:nvSpPr>
        <p:spPr bwMode="auto">
          <a:xfrm>
            <a:off x="1202975" y="6806553"/>
            <a:ext cx="10260000" cy="47441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2" algn="ctr" hangingPunct="0"/>
            <a:r>
              <a:rPr lang="ru-RU" sz="1100" dirty="0"/>
              <a:t>Отключение или нарушение целостности блокировок, противоаварийной автоматической защиты и устройств обеспечения безопасности на действующем оборудовании без соответствующего письменного разрешения.</a:t>
            </a:r>
          </a:p>
        </p:txBody>
      </p:sp>
      <p:sp>
        <p:nvSpPr>
          <p:cNvPr id="50" name="Прямоугольник 49">
            <a:hlinkClick r:id="rId7" action="ppaction://hlinksldjump"/>
          </p:cNvPr>
          <p:cNvSpPr/>
          <p:nvPr/>
        </p:nvSpPr>
        <p:spPr bwMode="auto">
          <a:xfrm>
            <a:off x="1202975" y="7394408"/>
            <a:ext cx="10260000" cy="3600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2" algn="ctr" hangingPunct="0"/>
            <a:r>
              <a:rPr lang="ru-RU" sz="1100" dirty="0"/>
              <a:t>Появление на территории предприятия в состоянии алкогольного, наркотического или иного токсического опьянения.</a:t>
            </a:r>
          </a:p>
        </p:txBody>
      </p:sp>
      <p:sp>
        <p:nvSpPr>
          <p:cNvPr id="51" name="Прямоугольник 50">
            <a:hlinkClick r:id="rId8" action="ppaction://hlinksldjump"/>
          </p:cNvPr>
          <p:cNvSpPr/>
          <p:nvPr/>
        </p:nvSpPr>
        <p:spPr bwMode="auto">
          <a:xfrm>
            <a:off x="1202975" y="7862566"/>
            <a:ext cx="10260000" cy="3600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2" algn="ctr" hangingPunct="0"/>
            <a:r>
              <a:rPr lang="ru-RU" sz="1100" dirty="0"/>
              <a:t>Курение на территории предприятия вне специально отведенных для этой цели мест или использование открытого огня без специального разрешения.</a:t>
            </a:r>
          </a:p>
        </p:txBody>
      </p:sp>
      <p:sp>
        <p:nvSpPr>
          <p:cNvPr id="52" name="Прямоугольник 51">
            <a:hlinkClick r:id="rId9" action="ppaction://hlinksldjump"/>
          </p:cNvPr>
          <p:cNvSpPr/>
          <p:nvPr/>
        </p:nvSpPr>
        <p:spPr bwMode="auto">
          <a:xfrm>
            <a:off x="1202975" y="8336984"/>
            <a:ext cx="10260000" cy="3600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2" algn="ctr" hangingPunct="0"/>
            <a:r>
              <a:rPr lang="ru-RU" sz="1100" dirty="0"/>
              <a:t>Работа на высоте без применения средств коллективной защиты, принятых Предприятием, и средств индивидуальной защиты от падения.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-27715" y="5573295"/>
            <a:ext cx="12801599" cy="2711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6"/>
                </a:solidFill>
                <a:latin typeface="Arial" charset="0"/>
              </a:rPr>
              <a:t>Запрещается!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charset="0"/>
            </a:endParaRPr>
          </a:p>
        </p:txBody>
      </p:sp>
      <p:grpSp>
        <p:nvGrpSpPr>
          <p:cNvPr id="55" name="Группа 54"/>
          <p:cNvGrpSpPr>
            <a:grpSpLocks noChangeAspect="1"/>
          </p:cNvGrpSpPr>
          <p:nvPr/>
        </p:nvGrpSpPr>
        <p:grpSpPr>
          <a:xfrm>
            <a:off x="11313185" y="5988016"/>
            <a:ext cx="299580" cy="299580"/>
            <a:chOff x="4389849" y="1210292"/>
            <a:chExt cx="468000" cy="468000"/>
          </a:xfrm>
        </p:grpSpPr>
        <p:sp>
          <p:nvSpPr>
            <p:cNvPr id="56" name="Овал 8"/>
            <p:cNvSpPr/>
            <p:nvPr/>
          </p:nvSpPr>
          <p:spPr bwMode="auto">
            <a:xfrm>
              <a:off x="4389849" y="1210292"/>
              <a:ext cx="468000" cy="468000"/>
            </a:xfrm>
            <a:prstGeom prst="ellipse">
              <a:avLst/>
            </a:prstGeom>
            <a:solidFill>
              <a:srgbClr val="008C95"/>
            </a:solidFill>
            <a:ln w="38100" cap="flat" cmpd="dbl" algn="ctr">
              <a:solidFill>
                <a:srgbClr val="008C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57" name="Picture 2" descr="C:\Users\Strahovmv\Desktop\РАБОЧИЙ СТОЛ\3. ПАПКИ\01. VA АУТСОРСИНГ ПРЕЗЕНТАЦИЙ\ФОТО\ИКОНКИ\kisspng-the-finger-computer-icons-middle-finger-symbol-user-5acec8a5cf3f14_7934797315235012218489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56" b="99222" l="0" r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814" y="1264292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Группа 57"/>
          <p:cNvGrpSpPr>
            <a:grpSpLocks noChangeAspect="1"/>
          </p:cNvGrpSpPr>
          <p:nvPr/>
        </p:nvGrpSpPr>
        <p:grpSpPr>
          <a:xfrm>
            <a:off x="11305481" y="6447776"/>
            <a:ext cx="299580" cy="299580"/>
            <a:chOff x="4389849" y="1210292"/>
            <a:chExt cx="468000" cy="468000"/>
          </a:xfrm>
        </p:grpSpPr>
        <p:sp>
          <p:nvSpPr>
            <p:cNvPr id="59" name="Овал 8"/>
            <p:cNvSpPr/>
            <p:nvPr/>
          </p:nvSpPr>
          <p:spPr bwMode="auto">
            <a:xfrm>
              <a:off x="4389849" y="1210292"/>
              <a:ext cx="468000" cy="468000"/>
            </a:xfrm>
            <a:prstGeom prst="ellipse">
              <a:avLst/>
            </a:prstGeom>
            <a:solidFill>
              <a:srgbClr val="008C95"/>
            </a:solidFill>
            <a:ln w="38100" cap="flat" cmpd="dbl" algn="ctr">
              <a:solidFill>
                <a:srgbClr val="008C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60" name="Picture 2" descr="C:\Users\Strahovmv\Desktop\РАБОЧИЙ СТОЛ\3. ПАПКИ\01. VA АУТСОРСИНГ ПРЕЗЕНТАЦИЙ\ФОТО\ИКОНКИ\kisspng-the-finger-computer-icons-middle-finger-symbol-user-5acec8a5cf3f14_7934797315235012218489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56" b="99222" l="0" r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814" y="1264292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>
            <a:grpSpLocks noChangeAspect="1"/>
          </p:cNvGrpSpPr>
          <p:nvPr/>
        </p:nvGrpSpPr>
        <p:grpSpPr>
          <a:xfrm>
            <a:off x="11305481" y="7005381"/>
            <a:ext cx="299580" cy="299580"/>
            <a:chOff x="4389849" y="1210292"/>
            <a:chExt cx="468000" cy="468000"/>
          </a:xfrm>
        </p:grpSpPr>
        <p:sp>
          <p:nvSpPr>
            <p:cNvPr id="62" name="Овал 8"/>
            <p:cNvSpPr/>
            <p:nvPr/>
          </p:nvSpPr>
          <p:spPr bwMode="auto">
            <a:xfrm>
              <a:off x="4389849" y="1210292"/>
              <a:ext cx="468000" cy="468000"/>
            </a:xfrm>
            <a:prstGeom prst="ellipse">
              <a:avLst/>
            </a:prstGeom>
            <a:solidFill>
              <a:srgbClr val="008C95"/>
            </a:solidFill>
            <a:ln w="38100" cap="flat" cmpd="dbl" algn="ctr">
              <a:solidFill>
                <a:srgbClr val="008C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63" name="Picture 2" descr="C:\Users\Strahovmv\Desktop\РАБОЧИЙ СТОЛ\3. ПАПКИ\01. VA АУТСОРСИНГ ПРЕЗЕНТАЦИЙ\ФОТО\ИКОНКИ\kisspng-the-finger-computer-icons-middle-finger-symbol-user-5acec8a5cf3f14_7934797315235012218489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56" b="99222" l="0" r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814" y="1264292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>
            <a:grpSpLocks noChangeAspect="1"/>
          </p:cNvGrpSpPr>
          <p:nvPr/>
        </p:nvGrpSpPr>
        <p:grpSpPr>
          <a:xfrm>
            <a:off x="11305481" y="7486339"/>
            <a:ext cx="299580" cy="299580"/>
            <a:chOff x="4389849" y="1210292"/>
            <a:chExt cx="468000" cy="468000"/>
          </a:xfrm>
        </p:grpSpPr>
        <p:sp>
          <p:nvSpPr>
            <p:cNvPr id="65" name="Овал 8"/>
            <p:cNvSpPr/>
            <p:nvPr/>
          </p:nvSpPr>
          <p:spPr bwMode="auto">
            <a:xfrm>
              <a:off x="4389849" y="1210292"/>
              <a:ext cx="468000" cy="468000"/>
            </a:xfrm>
            <a:prstGeom prst="ellipse">
              <a:avLst/>
            </a:prstGeom>
            <a:solidFill>
              <a:srgbClr val="008C95"/>
            </a:solidFill>
            <a:ln w="38100" cap="flat" cmpd="dbl" algn="ctr">
              <a:solidFill>
                <a:srgbClr val="008C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66" name="Picture 2" descr="C:\Users\Strahovmv\Desktop\РАБОЧИЙ СТОЛ\3. ПАПКИ\01. VA АУТСОРСИНГ ПРЕЗЕНТАЦИЙ\ФОТО\ИКОНКИ\kisspng-the-finger-computer-icons-middle-finger-symbol-user-5acec8a5cf3f14_7934797315235012218489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56" b="99222" l="0" r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814" y="1264292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/>
          <p:cNvGrpSpPr>
            <a:grpSpLocks noChangeAspect="1"/>
          </p:cNvGrpSpPr>
          <p:nvPr/>
        </p:nvGrpSpPr>
        <p:grpSpPr>
          <a:xfrm>
            <a:off x="11305481" y="7999633"/>
            <a:ext cx="299580" cy="299580"/>
            <a:chOff x="4389849" y="1210292"/>
            <a:chExt cx="468000" cy="468000"/>
          </a:xfrm>
        </p:grpSpPr>
        <p:sp>
          <p:nvSpPr>
            <p:cNvPr id="68" name="Овал 8"/>
            <p:cNvSpPr/>
            <p:nvPr/>
          </p:nvSpPr>
          <p:spPr bwMode="auto">
            <a:xfrm>
              <a:off x="4389849" y="1210292"/>
              <a:ext cx="468000" cy="468000"/>
            </a:xfrm>
            <a:prstGeom prst="ellipse">
              <a:avLst/>
            </a:prstGeom>
            <a:solidFill>
              <a:srgbClr val="008C95"/>
            </a:solidFill>
            <a:ln w="38100" cap="flat" cmpd="dbl" algn="ctr">
              <a:solidFill>
                <a:srgbClr val="008C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69" name="Picture 2" descr="C:\Users\Strahovmv\Desktop\РАБОЧИЙ СТОЛ\3. ПАПКИ\01. VA АУТСОРСИНГ ПРЕЗЕНТАЦИЙ\ФОТО\ИКОНКИ\kisspng-the-finger-computer-icons-middle-finger-symbol-user-5acec8a5cf3f14_7934797315235012218489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56" b="99222" l="0" r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814" y="1264292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/>
          <p:cNvGrpSpPr>
            <a:grpSpLocks noChangeAspect="1"/>
          </p:cNvGrpSpPr>
          <p:nvPr/>
        </p:nvGrpSpPr>
        <p:grpSpPr>
          <a:xfrm>
            <a:off x="11305481" y="8436280"/>
            <a:ext cx="299580" cy="299580"/>
            <a:chOff x="4389849" y="1210292"/>
            <a:chExt cx="468000" cy="468000"/>
          </a:xfrm>
        </p:grpSpPr>
        <p:sp>
          <p:nvSpPr>
            <p:cNvPr id="71" name="Овал 8"/>
            <p:cNvSpPr/>
            <p:nvPr/>
          </p:nvSpPr>
          <p:spPr bwMode="auto">
            <a:xfrm>
              <a:off x="4389849" y="1210292"/>
              <a:ext cx="468000" cy="468000"/>
            </a:xfrm>
            <a:prstGeom prst="ellipse">
              <a:avLst/>
            </a:prstGeom>
            <a:solidFill>
              <a:srgbClr val="008C95"/>
            </a:solidFill>
            <a:ln w="38100" cap="flat" cmpd="dbl" algn="ctr">
              <a:solidFill>
                <a:srgbClr val="008C9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72" name="Picture 2" descr="C:\Users\Strahovmv\Desktop\РАБОЧИЙ СТОЛ\3. ПАПКИ\01. VA АУТСОРСИНГ ПРЕЗЕНТАЦИЙ\ФОТО\ИКОНКИ\kisspng-the-finger-computer-icons-middle-finger-symbol-user-5acec8a5cf3f14_7934797315235012218489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56" b="99222" l="0" r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814" y="1264292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Прямоугольник 37"/>
          <p:cNvSpPr/>
          <p:nvPr/>
        </p:nvSpPr>
        <p:spPr>
          <a:xfrm>
            <a:off x="13210" y="1359065"/>
            <a:ext cx="12809325" cy="292662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r>
              <a:rPr lang="ru-RU" sz="1100" dirty="0" smtClean="0"/>
              <a:t>Ссылочные документы: СТП </a:t>
            </a:r>
            <a:r>
              <a:rPr lang="ru-RU" sz="1100" dirty="0" smtClean="0">
                <a:ea typeface="Calibri"/>
                <a:cs typeface="Times New Roman"/>
              </a:rPr>
              <a:t>СР/04-07-02/ПР01 «Порядок </a:t>
            </a:r>
            <a:r>
              <a:rPr lang="ru-RU" sz="1100" dirty="0">
                <a:ea typeface="Calibri"/>
                <a:cs typeface="Times New Roman"/>
              </a:rPr>
              <a:t>оповещения и внутреннего расследования </a:t>
            </a:r>
            <a:r>
              <a:rPr lang="ru-RU" sz="1100" dirty="0" smtClean="0">
                <a:ea typeface="Calibri"/>
                <a:cs typeface="Times New Roman"/>
              </a:rPr>
              <a:t>происшествий»</a:t>
            </a:r>
            <a:endParaRPr lang="ru-RU" sz="1100" i="1" dirty="0"/>
          </a:p>
        </p:txBody>
      </p:sp>
      <p:sp>
        <p:nvSpPr>
          <p:cNvPr id="42" name="Пятиугольник 41">
            <a:hlinkClick r:id="" action="ppaction://hlinkshowjump?jump=nextslide"/>
          </p:cNvPr>
          <p:cNvSpPr/>
          <p:nvPr/>
        </p:nvSpPr>
        <p:spPr bwMode="auto">
          <a:xfrm>
            <a:off x="8791805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Далее </a:t>
            </a:r>
          </a:p>
        </p:txBody>
      </p:sp>
    </p:spTree>
    <p:extLst>
      <p:ext uri="{BB962C8B-B14F-4D97-AF65-F5344CB8AC3E}">
        <p14:creationId xmlns:p14="http://schemas.microsoft.com/office/powerpoint/2010/main" val="37652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80813"/>
            <a:ext cx="883340" cy="88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иугольник 5">
            <a:hlinkClick r:id="" action="ppaction://hlinkshowjump?jump=nextslide"/>
          </p:cNvPr>
          <p:cNvSpPr/>
          <p:nvPr/>
        </p:nvSpPr>
        <p:spPr bwMode="auto">
          <a:xfrm>
            <a:off x="8791805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Далее </a:t>
            </a:r>
          </a:p>
        </p:txBody>
      </p:sp>
      <p:sp>
        <p:nvSpPr>
          <p:cNvPr id="7" name="Пятиугольник 6">
            <a:hlinkClick r:id="rId3" action="ppaction://hlinksldjump"/>
          </p:cNvPr>
          <p:cNvSpPr/>
          <p:nvPr/>
        </p:nvSpPr>
        <p:spPr bwMode="auto">
          <a:xfrm flipH="1">
            <a:off x="7131307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На главную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20290"/>
              </p:ext>
            </p:extLst>
          </p:nvPr>
        </p:nvGraphicFramePr>
        <p:xfrm>
          <a:off x="156411" y="1131888"/>
          <a:ext cx="12500809" cy="462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482">
                  <a:extLst>
                    <a:ext uri="{9D8B030D-6E8A-4147-A177-3AD203B41FA5}">
                      <a16:colId xmlns:a16="http://schemas.microsoft.com/office/drawing/2014/main" val="3548049446"/>
                    </a:ext>
                  </a:extLst>
                </a:gridCol>
                <a:gridCol w="2867321">
                  <a:extLst>
                    <a:ext uri="{9D8B030D-6E8A-4147-A177-3AD203B41FA5}">
                      <a16:colId xmlns:a16="http://schemas.microsoft.com/office/drawing/2014/main" val="895559555"/>
                    </a:ext>
                  </a:extLst>
                </a:gridCol>
                <a:gridCol w="7087006">
                  <a:extLst>
                    <a:ext uri="{9D8B030D-6E8A-4147-A177-3AD203B41FA5}">
                      <a16:colId xmlns:a16="http://schemas.microsoft.com/office/drawing/2014/main" val="2434198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КЛЮЧЕВОЕ ПРАВИЛО БЕЗОПАСНОСТИ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ПОСЛЕДСТВИЯ ЗА НАРУШЕНИЕ ПРАВИЛА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ТЕЗИСЫ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03091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1090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ЗАПРЕЩАЕТСЯ:</a:t>
                      </a:r>
                      <a:endParaRPr lang="en-US" sz="1400" b="1" i="0" u="none" strike="noStrike" kern="12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9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Сокрытие информации о крупных, значительных и потенциально-опасных происшествиях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</a:t>
                      </a:r>
                      <a:r>
                        <a:rPr lang="ru-RU" sz="12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УО либо Предприятия ПАО «СИБУР Холдинг»</a:t>
                      </a:r>
                      <a:r>
                        <a:rPr lang="ru-RU" sz="12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u="sng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выговор или увольнение.</a:t>
                      </a:r>
                      <a:endParaRPr lang="ru-RU" sz="1200" b="0" u="sng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 Контрагента или привлекаемого Контрагентом третьего лица</a:t>
                      </a:r>
                      <a:r>
                        <a:rPr lang="ru-RU" sz="1200" b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u="sng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 b="1" u="sng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анкции, предусмотренные договором с Контрагентом.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посетителем </a:t>
                      </a: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u="sng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удаление с территории Предприятия</a:t>
                      </a:r>
                      <a:r>
                        <a:rPr lang="ru-RU" sz="1200" b="1" u="sng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без права последующего пропуска на территорию Предприятий Компании.</a:t>
                      </a:r>
                      <a:endParaRPr lang="ru-RU" sz="1200" b="1" u="sng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Определение крупных, значительных и потенциально опасных происшествий приведено в приложении №4 «Классификатор происшествий» к СТП «СР/04-07-02/ПР01 Порядок оповещения и внутреннего расследования происшествий»</a:t>
                      </a: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000" marR="0" lvl="0" indent="-180000" algn="just" defTabSz="122169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Сроки</a:t>
                      </a:r>
                      <a:r>
                        <a:rPr lang="ru-RU" sz="12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оповещения о происшествии определены в Матрице оперативного информирования о происшествии и/или договорном документе с Контрагентом. </a:t>
                      </a:r>
                    </a:p>
                    <a:p>
                      <a:pPr marL="180000" marR="0" lvl="0" indent="-180000" algn="just" defTabSz="122169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ru-RU" sz="1200" b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Умышленное искажение информации, а также умышленная передача вышестоящему руководителю неполной информации о происшествии также является сокрытием.</a:t>
                      </a:r>
                      <a:endParaRPr lang="ru-RU" sz="12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Отсутствие 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своевременной медицинской помощи может привести к ухудшению здоровья пострадавшего и даже его смерти</a:t>
                      </a: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Отсутствие 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действий по устранению последствий аварийной ситуации может привести к </a:t>
                      </a:r>
                      <a:r>
                        <a:rPr lang="ru-RU" sz="1200" b="0" strike="noStrik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травмированию</a:t>
                      </a:r>
                      <a:r>
                        <a:rPr lang="ru-RU" sz="1200" b="0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гибели людей или </a:t>
                      </a: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к другому крупному 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происшествию.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Может 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произойти подобное происшествие, которое приведет к гибели людей, аварии или экологическому происшествию</a:t>
                      </a: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534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6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80778"/>
            <a:ext cx="883340" cy="88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>
            <a:hlinkClick r:id="" action="ppaction://hlinkshowjump?jump=nextslide"/>
          </p:cNvPr>
          <p:cNvSpPr/>
          <p:nvPr/>
        </p:nvSpPr>
        <p:spPr bwMode="auto">
          <a:xfrm>
            <a:off x="8791805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Далее </a:t>
            </a:r>
          </a:p>
        </p:txBody>
      </p:sp>
      <p:sp>
        <p:nvSpPr>
          <p:cNvPr id="9" name="Пятиугольник 8">
            <a:hlinkClick r:id="rId3" action="ppaction://hlinksldjump"/>
          </p:cNvPr>
          <p:cNvSpPr/>
          <p:nvPr/>
        </p:nvSpPr>
        <p:spPr bwMode="auto">
          <a:xfrm flipH="1">
            <a:off x="7131307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На главную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41007"/>
              </p:ext>
            </p:extLst>
          </p:nvPr>
        </p:nvGraphicFramePr>
        <p:xfrm>
          <a:off x="156411" y="1116684"/>
          <a:ext cx="12500809" cy="755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482">
                  <a:extLst>
                    <a:ext uri="{9D8B030D-6E8A-4147-A177-3AD203B41FA5}">
                      <a16:colId xmlns:a16="http://schemas.microsoft.com/office/drawing/2014/main" val="3548049446"/>
                    </a:ext>
                  </a:extLst>
                </a:gridCol>
                <a:gridCol w="2759444">
                  <a:extLst>
                    <a:ext uri="{9D8B030D-6E8A-4147-A177-3AD203B41FA5}">
                      <a16:colId xmlns:a16="http://schemas.microsoft.com/office/drawing/2014/main" val="895559555"/>
                    </a:ext>
                  </a:extLst>
                </a:gridCol>
                <a:gridCol w="107877">
                  <a:extLst>
                    <a:ext uri="{9D8B030D-6E8A-4147-A177-3AD203B41FA5}">
                      <a16:colId xmlns:a16="http://schemas.microsoft.com/office/drawing/2014/main" val="2138716973"/>
                    </a:ext>
                  </a:extLst>
                </a:gridCol>
                <a:gridCol w="7087006">
                  <a:extLst>
                    <a:ext uri="{9D8B030D-6E8A-4147-A177-3AD203B41FA5}">
                      <a16:colId xmlns:a16="http://schemas.microsoft.com/office/drawing/2014/main" val="2434198551"/>
                    </a:ext>
                  </a:extLst>
                </a:gridCol>
              </a:tblGrid>
              <a:tr h="403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КЛЮЧЕВОЕ ПРАВИЛО БЕЗОПАСНОСТИ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ПОСЛЕДСТВИЯ ЗА НАРУШЕНИЕ ПРАВИЛА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ТЕЗИСЫ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030913"/>
                  </a:ext>
                </a:extLst>
              </a:tr>
              <a:tr h="292538">
                <a:tc gridSpan="4">
                  <a:txBody>
                    <a:bodyPr/>
                    <a:lstStyle/>
                    <a:p>
                      <a:pPr marL="0" marR="0" lvl="0" indent="0" algn="l" defTabSz="1090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ЗАПРЕЩАЕТСЯ:</a:t>
                      </a:r>
                      <a:endParaRPr lang="en-US" sz="1400" b="1" i="0" u="none" strike="noStrike" kern="12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92045"/>
                  </a:ext>
                </a:extLst>
              </a:tr>
              <a:tr h="67655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работ повышенной опасности без наряда-допуска либо иного разрешительного документа, а также нарушение требований к их оформлению и проведению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УО либо Предприятия ПАО «СИБУР Холдинг»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выговор или увольнение.</a:t>
                      </a:r>
                      <a:endParaRPr lang="ru-RU" sz="1200" b="0" u="sng" dirty="0" smtClean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 Контрагента или привлекаемого Контрагентом третьего лица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u="sng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анкции, предусмотренные договором с Контрагентом.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посетителем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удаление с территории Предприятия</a:t>
                      </a:r>
                      <a:r>
                        <a:rPr lang="ru-RU" sz="1200" b="1" u="sng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без права последующего пропуска на территорию Предприятий Компании.</a:t>
                      </a:r>
                      <a:endParaRPr lang="ru-RU" sz="1200" b="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26365" algn="l"/>
                        </a:tabLs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 Предприятии должен быть определен перечень работ, выполняемых по наряду-допуску.</a:t>
                      </a: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26365" algn="l"/>
                        </a:tabLs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ряда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работ повышенной опасности, в случаях, предусмотренных законодательством РФ, а также локальными-нормативными актами УО и Предприятий ПАО «Сибур-Холдинг», оформляются иные разрешительные документы, при наличии которых допускается проведение работ. Иные разрешительные документы включают: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Журнал учета газоопасных работ, проводимых без наряда-допуска;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 производства работ на высоте (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ППРв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); технологическая карта производства работ на высоте (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ТКв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);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 производства работ в ограниченных и замкнутых пространствах (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ППРвОЗП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); технологическая карта на производство работ в ограниченных и замкнутых пространствах (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ТКвОЗП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);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 мероприятий по эвакуации и спасению работников при возникновении аварийной ситуации и при проведении спасательных работ (при работах на высоте, в ограниченных и замкнутых пространствах); 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Проект производства работ (ППР) на выполнение строительно-монтажных и специальных строительных работ;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Проект производства работ подъемными сооружениями (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ППРпс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), технологическая карта на производство работ подъемными сооружениями (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ТКпс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);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Схема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строповки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Разрешение на производство земляных работ;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Распоряжение для работ в электроустановках;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Перечень работ, выполняемых в порядке текущей эксплуатации (в действующих электроустановках);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Перечень постоянных мест проведения огневых работ;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Акт приемки и осмотра лесов и подмостей;</a:t>
                      </a:r>
                    </a:p>
                    <a:p>
                      <a:pPr marL="396000" lvl="1" indent="-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Журнал приема (приемки) и осмотра лесов и подмостей.</a:t>
                      </a: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Отсутствие записи в разрешительном документе (включая наряд-допуск и документы в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п.п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 2А-2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), требуемых подписей; неверное указание позиции оборудования либо места работ; фактических способов выполнения работ; а также отсутствие требований, указанных в п. 4А-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4G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 относится к нарушению требований к оформлению наряда-допуска либо иного разрешительного документа.</a:t>
                      </a: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Нарушением настоящего КПБ является нарушение следующих требований при проведении работ повышенной опасности:</a:t>
                      </a: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 необходимости своевременно проводить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и документировать результаты анализа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газовоздушной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среды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проведении газоопасных работ, работ в ограниченных и замкнутых пространствах, огневых/пожароопасных работ;</a:t>
                      </a: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 необходимости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правильно применять соответствующие средства индивидуальной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защиты органов дыхания при проведении газоопасных работ, работ в ограниченных и замкнутых пространствах;</a:t>
                      </a: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 необходимости наличия требуемого количества наблюдающих с правильным применением всех спасательных средств;</a:t>
                      </a: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 необходимости изолировать источники энергии, а именно технологические среды/вещества, вспомогательные среды (пар, вода, технологический воздух, азот), электричество. Под изоляцией источников энергии понимается установка заглушек, видимые разрывы, обесточивание и обездвиживание движущихся и вращающихся частей оборудования;</a:t>
                      </a: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 запрете нахождения под грузом (в зоне возможного падения груза);</a:t>
                      </a: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 необходимости правильно применять защитный щиток при проведении работ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угло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-шлифовальной машиной; О необходимости  правильно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применять электрозащитные средства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 проведении работ в электроустановках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28600" lvl="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126365" algn="l"/>
                        </a:tabLs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 запрете производства земляных работ, связанных с нахождением работников в котлованах, траншеях и выемках с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нарушением требований к крутизне откосов без креплений, а также с нарушением требований к установке и надежности креплений.</a:t>
                      </a:r>
                    </a:p>
                  </a:txBody>
                  <a:tcPr marL="45720" marR="45720" marT="90000" marB="90000"/>
                </a:tc>
                <a:tc hMerge="1"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26365" algn="l"/>
                        </a:tabLst>
                      </a:pPr>
                      <a:endParaRPr lang="ru-RU" sz="10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34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2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80813"/>
            <a:ext cx="883340" cy="88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>
            <a:hlinkClick r:id="" action="ppaction://hlinkshowjump?jump=nextslide"/>
          </p:cNvPr>
          <p:cNvSpPr/>
          <p:nvPr/>
        </p:nvSpPr>
        <p:spPr bwMode="auto">
          <a:xfrm>
            <a:off x="8791805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Далее </a:t>
            </a:r>
          </a:p>
        </p:txBody>
      </p:sp>
      <p:sp>
        <p:nvSpPr>
          <p:cNvPr id="9" name="Пятиугольник 8">
            <a:hlinkClick r:id="rId3" action="ppaction://hlinksldjump"/>
          </p:cNvPr>
          <p:cNvSpPr/>
          <p:nvPr/>
        </p:nvSpPr>
        <p:spPr bwMode="auto">
          <a:xfrm flipH="1">
            <a:off x="7131307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На главную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493972"/>
              </p:ext>
            </p:extLst>
          </p:nvPr>
        </p:nvGraphicFramePr>
        <p:xfrm>
          <a:off x="156411" y="1127126"/>
          <a:ext cx="12500809" cy="770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482">
                  <a:extLst>
                    <a:ext uri="{9D8B030D-6E8A-4147-A177-3AD203B41FA5}">
                      <a16:colId xmlns:a16="http://schemas.microsoft.com/office/drawing/2014/main" val="3548049446"/>
                    </a:ext>
                  </a:extLst>
                </a:gridCol>
                <a:gridCol w="2867321">
                  <a:extLst>
                    <a:ext uri="{9D8B030D-6E8A-4147-A177-3AD203B41FA5}">
                      <a16:colId xmlns:a16="http://schemas.microsoft.com/office/drawing/2014/main" val="895559555"/>
                    </a:ext>
                  </a:extLst>
                </a:gridCol>
                <a:gridCol w="7087006">
                  <a:extLst>
                    <a:ext uri="{9D8B030D-6E8A-4147-A177-3AD203B41FA5}">
                      <a16:colId xmlns:a16="http://schemas.microsoft.com/office/drawing/2014/main" val="2434198551"/>
                    </a:ext>
                  </a:extLst>
                </a:gridCol>
              </a:tblGrid>
              <a:tr h="276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КЛЮЧЕВОЕ ПРАВИЛО БЕЗОПАСНОСТИ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ПОСЛЕДСТВИЯ ЗА НАРУШЕНИЕ ПРАВИЛА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ТЕЗИСЫ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03091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1090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ЗАПРЕЩАЕТСЯ:</a:t>
                      </a:r>
                      <a:endParaRPr lang="en-US" sz="1400" b="1" i="0" u="none" strike="noStrike" kern="12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9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3"/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3"/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Отключение или нарушение целостности блокировок, противоаварийной автоматической защиты и устройств обеспечения безопасности на действующем оборудовании без соответствующего письменного разрешения.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05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УО либо Предприятия ПАО «СИБУР Холдинг»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выговор или увольнение.</a:t>
                      </a:r>
                      <a:endParaRPr lang="ru-RU" sz="1100" b="0" u="sng" dirty="0" smtClean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 Контрагента или привлекаемого Контрагентом третьего лица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u="sng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анкции, предусмотренные договором с Контрагентом.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посетителем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удаление с территории Предприятия</a:t>
                      </a:r>
                      <a:r>
                        <a:rPr lang="ru-RU" sz="1200" b="1" u="sng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без права последующего пропуска на территорию Предприятий Компании.</a:t>
                      </a:r>
                      <a:endParaRPr lang="ru-RU" sz="1200" b="1" u="sng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4000" marB="54000" anchor="ctr"/>
                </a:tc>
                <a:tc>
                  <a:txBody>
                    <a:bodyPr/>
                    <a:lstStyle/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 Предприятии должны быть определены перечень / перечни :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систем сигнализации, блокировок, автоматического контроля и регулирования, дистанционного управления технологическим процессом или отдельными агрегатами, 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систем противоаварийной автоматической защиты, предупреждающих возникновение аварийной ситуации при отклонении от предусмотренных регламентом предельно допустимых значений параметров процесса во всех режимах работы и обеспечивающие безопасную остановку или перевод процесса в безопасное состояние по заданной программе,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средств автоматики, используемых по плану мероприятий по локализации и ликвидации последствий аварий на опасных производственных объектах,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систем автоматической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противопожарной защиты,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элементов и средств локальных систем оповещения, громко говорящей связи, структурированных систем мониторинга и управления инженерными системами зданий и сооружений,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систем комплексного диагностического мониторинга, непрерывного неразрушающего контроля. 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Руководители подразделений несут ответственность за полноту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перечней систем, эксплуатируемых подразделением.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На Предприятии приказом должны быть определены ответственные за содержание в исправном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состоянии и функционирование в автоматическом режиме (там, где таковой применим) перечисленных систем.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Соответствующие письменные разрешения на отключение обозначенных систем могут выдаваться главным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инженером / первым заместителем генерального директора – главным инженером / руководителем технической службы. в зависимости от организационной структуры Предприятия.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Руководители подразделений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несут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ответственность за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выявление случаев несанкционированного отключения или нарушения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целостности указанных систем. Руководители подразделений самостоятельно формируют систему внутреннего самоконтроля и выявления указанных случаев. 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Дополнительными примерами, подпадающими под данное правило могут являться: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ограждающие конструкции вращающихся частей оборудования, кожухи на станочном оборудовании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и ручном электроинструменте, концевые выключатели / датчики / устройства, предназначенные для остановки оборудования при открывании дверей, проникновении работников в зону действия опасных и вредных факторов работающего оборудования, а также иных у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стройств обеспечения безопасности, предусмотренных заводом-изготовителем и/или проектной документацией.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Запрещается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отключение автоматического пуска систем пожарного тушения при открывании дверей на время более 3 минут, ворот на время более 10 минут без письменного разрешения.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Запрещается внесение конструктивных изменений (дезактивация, выведение из строя, изменение) в системы блокировок, противоаварийной автоматической защиты, технологических защит, системы автоматического пожаротушения без соответствующих проектных решений или письменного решения технического комитета Предприятия.</a:t>
                      </a:r>
                    </a:p>
                    <a:p>
                      <a:pPr marL="0" marR="0" lvl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3980" algn="l"/>
                        </a:tabLst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 отключением или нарушением целостности блокировок и устройств обеспечения безопасности также понимается открытие запертых дверей, защитных шторок, замков ручных органов управления и иных средств защиты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 также оставление их незапертыми, в случае, если их запирание предусмотрено нормативными актами либо разрешительными документами.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54000" marB="0"/>
                </a:tc>
                <a:extLst>
                  <a:ext uri="{0D108BD9-81ED-4DB2-BD59-A6C34878D82A}">
                    <a16:rowId xmlns:a16="http://schemas.microsoft.com/office/drawing/2014/main" val="57534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4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82661"/>
            <a:ext cx="883340" cy="88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>
            <a:hlinkClick r:id="" action="ppaction://hlinkshowjump?jump=nextslide"/>
          </p:cNvPr>
          <p:cNvSpPr/>
          <p:nvPr/>
        </p:nvSpPr>
        <p:spPr bwMode="auto">
          <a:xfrm>
            <a:off x="8791805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Далее </a:t>
            </a:r>
          </a:p>
        </p:txBody>
      </p:sp>
      <p:sp>
        <p:nvSpPr>
          <p:cNvPr id="9" name="Пятиугольник 8">
            <a:hlinkClick r:id="rId3" action="ppaction://hlinksldjump"/>
          </p:cNvPr>
          <p:cNvSpPr/>
          <p:nvPr/>
        </p:nvSpPr>
        <p:spPr bwMode="auto">
          <a:xfrm flipH="1">
            <a:off x="7131307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На главную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971755"/>
              </p:ext>
            </p:extLst>
          </p:nvPr>
        </p:nvGraphicFramePr>
        <p:xfrm>
          <a:off x="156411" y="1131888"/>
          <a:ext cx="12500809" cy="441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482">
                  <a:extLst>
                    <a:ext uri="{9D8B030D-6E8A-4147-A177-3AD203B41FA5}">
                      <a16:colId xmlns:a16="http://schemas.microsoft.com/office/drawing/2014/main" val="3548049446"/>
                    </a:ext>
                  </a:extLst>
                </a:gridCol>
                <a:gridCol w="2867321">
                  <a:extLst>
                    <a:ext uri="{9D8B030D-6E8A-4147-A177-3AD203B41FA5}">
                      <a16:colId xmlns:a16="http://schemas.microsoft.com/office/drawing/2014/main" val="895559555"/>
                    </a:ext>
                  </a:extLst>
                </a:gridCol>
                <a:gridCol w="7087006">
                  <a:extLst>
                    <a:ext uri="{9D8B030D-6E8A-4147-A177-3AD203B41FA5}">
                      <a16:colId xmlns:a16="http://schemas.microsoft.com/office/drawing/2014/main" val="2434198551"/>
                    </a:ext>
                  </a:extLst>
                </a:gridCol>
              </a:tblGrid>
              <a:tr h="17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КЛЮЧЕВОЕ ПРАВИЛО БЕЗОПАСНОСТИ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ПОСЛЕДСТВИЯ ЗА НАРУШЕНИЕ ПРАВИЛА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ТЕЗИСЫ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03091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1090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ЗАПРЕЩАЕТСЯ:</a:t>
                      </a:r>
                      <a:endParaRPr lang="en-US" sz="1400" b="1" i="0" u="none" strike="noStrike" kern="12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9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Появление на территории предприятия в состоянии алкогольного, наркотического или иного токсического опьянения.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УО либо Предприятия ПАО «СИБУР Холдинг»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увольнение.</a:t>
                      </a:r>
                      <a:endParaRPr lang="ru-RU" sz="1100" b="0" u="sng" dirty="0" smtClean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 Контрагента или привлекаемого Контрагентом третьего лица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u="sng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анкции, предусмотренные договором с Контрагентом.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посетителем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удаление с территории Предприятия</a:t>
                      </a:r>
                      <a:r>
                        <a:rPr lang="ru-RU" sz="1200" b="1" u="sng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без права последующего пропуска на территорию Предприятий Компании.</a:t>
                      </a:r>
                      <a:endParaRPr lang="ru-RU" sz="1200" b="1" u="sng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6065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Это нарушение закона (ст. 81 Трудового Кодекса РФ: Трудовой договор может быть расторгнут работодателем в случаях: … появления работника на работе (на своем рабочем месте, либо на территории организации - работодателя или объекта, где по поручению работодателя работник должен выполнять трудовую функцию) в состоянии алкогольного, наркотического или иного токсического опьянения).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6065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Работник, находящийся в состоянии опьянения, несет потенциальную опасность для себя, других работников, а также для Предприятия в целом.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6065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Человек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управляющий автотранспортом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техникой или технологических процессом в состоянии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опьянения, может стать причиной несчастного случая,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аварии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влекущих за собой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последствия для своего здоровья и окружающих различной степени тяжести,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вплоть до летальных исходов.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534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7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80813"/>
            <a:ext cx="883340" cy="87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>
            <a:hlinkClick r:id="" action="ppaction://hlinkshowjump?jump=nextslide"/>
          </p:cNvPr>
          <p:cNvSpPr/>
          <p:nvPr/>
        </p:nvSpPr>
        <p:spPr bwMode="auto">
          <a:xfrm>
            <a:off x="8791805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Далее </a:t>
            </a:r>
          </a:p>
        </p:txBody>
      </p:sp>
      <p:sp>
        <p:nvSpPr>
          <p:cNvPr id="9" name="Пятиугольник 8">
            <a:hlinkClick r:id="rId3" action="ppaction://hlinksldjump"/>
          </p:cNvPr>
          <p:cNvSpPr/>
          <p:nvPr/>
        </p:nvSpPr>
        <p:spPr bwMode="auto">
          <a:xfrm flipH="1">
            <a:off x="7131307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На главную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52864"/>
              </p:ext>
            </p:extLst>
          </p:nvPr>
        </p:nvGraphicFramePr>
        <p:xfrm>
          <a:off x="156411" y="1131888"/>
          <a:ext cx="12500809" cy="441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482">
                  <a:extLst>
                    <a:ext uri="{9D8B030D-6E8A-4147-A177-3AD203B41FA5}">
                      <a16:colId xmlns:a16="http://schemas.microsoft.com/office/drawing/2014/main" val="3548049446"/>
                    </a:ext>
                  </a:extLst>
                </a:gridCol>
                <a:gridCol w="2867321">
                  <a:extLst>
                    <a:ext uri="{9D8B030D-6E8A-4147-A177-3AD203B41FA5}">
                      <a16:colId xmlns:a16="http://schemas.microsoft.com/office/drawing/2014/main" val="895559555"/>
                    </a:ext>
                  </a:extLst>
                </a:gridCol>
                <a:gridCol w="7087006">
                  <a:extLst>
                    <a:ext uri="{9D8B030D-6E8A-4147-A177-3AD203B41FA5}">
                      <a16:colId xmlns:a16="http://schemas.microsoft.com/office/drawing/2014/main" val="2434198551"/>
                    </a:ext>
                  </a:extLst>
                </a:gridCol>
              </a:tblGrid>
              <a:tr h="17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КЛЮЧЕВОЕ ПРАВИЛО БЕЗОПАСНОСТИ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ПОСЛЕДСТВИЯ ЗА НАРУШЕНИЕ ПРАВИЛА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ТЕЗИСЫ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03091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1090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ЗАПРЕЩАЕТСЯ:</a:t>
                      </a:r>
                      <a:endParaRPr lang="en-US" sz="1400" b="1" i="0" u="none" strike="noStrike" kern="12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9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Курение на территории предприятия вне специально отведенных для этой цели мест или использование открытого огня без специального разрешения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70510" indent="-22860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 УО либо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Предприятия ПАО «СИБУР Холдинг»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выговор или увольнение.</a:t>
                      </a:r>
                      <a:endParaRPr lang="ru-RU" sz="1200" b="0" u="sng" dirty="0" smtClean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 Контрагента или привлекаемого Контрагентом третьего лица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u="sng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анкции, предусмотренные договором с Контрагентом.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посетителем </a:t>
                      </a:r>
                      <a:r>
                        <a:rPr lang="ru-RU" sz="1200" b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удаление с территории Предприятия</a:t>
                      </a:r>
                      <a:r>
                        <a:rPr lang="ru-RU" sz="1200" b="1" u="sng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без права последующего пропуска на территорию Предприятий Компании.</a:t>
                      </a:r>
                      <a:endParaRPr lang="ru-RU" sz="1200" b="1" u="sng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Это нарушение закона (ст. 10 Закона N 15-ФЗ «Об охране здоровья граждан от воздействия окружающего табачного дыма и последствий потребления табака»» предоставляет индивидуальным предпринимателям и юридическим лицам право устанавливать запрет курения табака на территориях и в помещениях, используемых для осуществления своей деятельности).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производственной зоне возможно выделение взрывопожароопасных веществ. Зажженная сигарета или открытый огонь могут привести к  пожару или взрыву.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Пожары на производстве ежегодно уносят жизни людей и причиняют огромный материальный ущерб имуществу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предприятий.</a:t>
                      </a: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Использование электронных сигарет и их аналогов 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вэйпы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нагреватели табака и т.п.) вне специально отведенных мест для курения приравнивается к курению и является нарушением КПБ.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534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80813"/>
            <a:ext cx="883340" cy="88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" y="76127"/>
            <a:ext cx="889874" cy="889874"/>
          </a:xfrm>
          <a:prstGeom prst="ellipse">
            <a:avLst/>
          </a:prstGeom>
        </p:spPr>
      </p:pic>
      <p:sp>
        <p:nvSpPr>
          <p:cNvPr id="15" name="Пятиугольник 14">
            <a:hlinkClick r:id="rId4" action="ppaction://hlinksldjump"/>
          </p:cNvPr>
          <p:cNvSpPr/>
          <p:nvPr/>
        </p:nvSpPr>
        <p:spPr bwMode="auto">
          <a:xfrm flipH="1">
            <a:off x="7131307" y="8870034"/>
            <a:ext cx="1538514" cy="360000"/>
          </a:xfrm>
          <a:prstGeom prst="homePlate">
            <a:avLst/>
          </a:prstGeom>
          <a:solidFill>
            <a:srgbClr val="008C9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На главную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6823"/>
              </p:ext>
            </p:extLst>
          </p:nvPr>
        </p:nvGraphicFramePr>
        <p:xfrm>
          <a:off x="156411" y="1131888"/>
          <a:ext cx="12500809" cy="640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482">
                  <a:extLst>
                    <a:ext uri="{9D8B030D-6E8A-4147-A177-3AD203B41FA5}">
                      <a16:colId xmlns:a16="http://schemas.microsoft.com/office/drawing/2014/main" val="3548049446"/>
                    </a:ext>
                  </a:extLst>
                </a:gridCol>
                <a:gridCol w="2867321">
                  <a:extLst>
                    <a:ext uri="{9D8B030D-6E8A-4147-A177-3AD203B41FA5}">
                      <a16:colId xmlns:a16="http://schemas.microsoft.com/office/drawing/2014/main" val="895559555"/>
                    </a:ext>
                  </a:extLst>
                </a:gridCol>
                <a:gridCol w="7087006">
                  <a:extLst>
                    <a:ext uri="{9D8B030D-6E8A-4147-A177-3AD203B41FA5}">
                      <a16:colId xmlns:a16="http://schemas.microsoft.com/office/drawing/2014/main" val="2434198551"/>
                    </a:ext>
                  </a:extLst>
                </a:gridCol>
              </a:tblGrid>
              <a:tr h="17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КЛЮЧЕВОЕ ПРАВИЛО БЕЗОПАСНОСТИ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ПОСЛЕДСТВИЯ ЗА НАРУШЕНИЕ ПРАВИЛА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ТЕЗИСЫ</a:t>
                      </a:r>
                      <a:endParaRPr lang="ru-RU" sz="11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803091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10906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ЗАПРЕЩАЕТСЯ:</a:t>
                      </a:r>
                      <a:endParaRPr lang="en-US" sz="1400" b="1" i="0" u="none" strike="noStrike" kern="12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9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Работа на высоте без применения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средств коллективной защиты, принятых Предприятием, и средств индивидуальной защиты от падения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2169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УО либо Предприятия ПАО «СИБУР Холдинг»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выговор или увольнение.</a:t>
                      </a:r>
                      <a:endParaRPr lang="ru-RU" sz="1200" b="0" u="sng" dirty="0" smtClean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работником Контрагента или привлекаемого Контрагентом третьего лица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u="sng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анкции, предусмотренные договором с Контрагентом.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случае нарушения правила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посетителем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u="sng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удаление с территории Предприятия</a:t>
                      </a:r>
                      <a:r>
                        <a:rPr lang="ru-RU" sz="1200" b="1" u="sng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без права последующего пропуска на территорию Предприятий Компании.</a:t>
                      </a:r>
                      <a:endParaRPr lang="ru-RU" sz="1200" b="1" u="sng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0000" marB="90000" anchor="ctr"/>
                </a:tc>
                <a:tc>
                  <a:txBody>
                    <a:bodyPr/>
                    <a:lstStyle/>
                    <a:p>
                      <a:pPr marL="180000" marR="0" lvl="0" indent="-180000" algn="just" defTabSz="9142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111125" algn="l"/>
                        </a:tabLst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 Предприятии приказом должны быть назначены лица ответственные за организацию и безопасное производство работ на высоте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  <a:endParaRPr lang="ru-RU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000" marR="0" lvl="0" indent="-180000" algn="just" defTabSz="9142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111125" algn="l"/>
                        </a:tabLst>
                        <a:defRPr/>
                      </a:pP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Работники, выполняющие работы на высоте, должны иметь квалификацию, соответствующую характеру выполняемых работ.</a:t>
                      </a: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Средства коллективной защиты (СКЗ) - страховочные канаты, средства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подмащивания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в том числе средства для подъема/спуска работников на высоту к рабочим местам.</a:t>
                      </a:r>
                    </a:p>
                    <a:p>
                      <a:pPr marL="180000" marR="0" lvl="0" indent="-180000" algn="just" defTabSz="9142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111125" algn="l"/>
                        </a:tabLst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 средствам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подмащивания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относятся леса, передвижные или стационарные, подъемные вышки, люльки, лестницы, стремянки и т.п.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80000" marR="0" lvl="0" indent="-180000" algn="just" defTabSz="9142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111125" algn="l"/>
                        </a:tabLst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Лестницы и стремянки должны быть проинспектированы уполномоченным работником и иметь соответствующую маркировку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000" marR="0" lvl="0" indent="-180000" algn="just" defTabSz="9142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111125" algn="l"/>
                        </a:tabLst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После монтажа перед первым использованием, средства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подмащивания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осматриваются и принимаются в работу лицом, назначенным приказом ответственным за безопасную</a:t>
                      </a:r>
                      <a:r>
                        <a:rPr lang="ru-RU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организацию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работ на высоте.</a:t>
                      </a: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Средства индивидуальной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защиты (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СИЗ)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от падения –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средства, предназначенные для удержания работника в месте закрепления таким образом, что падение с высоты либо предотвращается, либо безопасно останавливается. К применению разрешаются  только сертифицированные СИЗ от падения.</a:t>
                      </a: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СИЗ от падения с высоты, состоят из страховочной привязи и соединительно-амортизирующей подсистемы, присоединяемой для страховки к анкерному устройству;</a:t>
                      </a:r>
                    </a:p>
                    <a:p>
                      <a:pPr marL="180000" marR="0" lvl="0" indent="-180000" algn="just" defTabSz="9142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111125" algn="l"/>
                        </a:tabLst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СИЗ для защиты от падения должны быть осмотрены ответственным лицом перед применением.</a:t>
                      </a:r>
                    </a:p>
                  </a:txBody>
                  <a:tcPr marL="68580" marR="68580" marT="90000" marB="90000" anchor="ctr"/>
                </a:tc>
                <a:extLst>
                  <a:ext uri="{0D108BD9-81ED-4DB2-BD59-A6C34878D82A}">
                    <a16:rowId xmlns:a16="http://schemas.microsoft.com/office/drawing/2014/main" val="57534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1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Другая 12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95"/>
      </a:hlink>
      <a:folHlink>
        <a:srgbClr val="008C95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5B72517F-AA38-47A4-932C-FA668E096836}" vid="{07E21B4A-3649-473F-ADBF-387E80862A45}"/>
    </a:ext>
  </a:extLst>
</a:theme>
</file>

<file path=ppt/theme/theme2.xml><?xml version="1.0" encoding="utf-8"?>
<a:theme xmlns:a="http://schemas.openxmlformats.org/drawingml/2006/main" name="Обложки разделов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37B83130-DE68-4CA1-95EB-2442DD47DB32}"/>
    </a:ext>
  </a:extLst>
</a:theme>
</file>

<file path=ppt/theme/theme3.xml><?xml version="1.0" encoding="utf-8"?>
<a:theme xmlns:a="http://schemas.openxmlformats.org/drawingml/2006/main" name="Коллажи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31148018-2C53-40A7-BFBE-D7ECC5407A4A}"/>
    </a:ext>
  </a:extLst>
</a:theme>
</file>

<file path=ppt/theme/theme4.xml><?xml version="1.0" encoding="utf-8"?>
<a:theme xmlns:a="http://schemas.openxmlformats.org/drawingml/2006/main" name="Базовые слайд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F845C98A-4E43-4E5E-BFF6-99D3EF316209}"/>
    </a:ext>
  </a:extLst>
</a:theme>
</file>

<file path=ppt/theme/theme5.xml><?xml version="1.0" encoding="utf-8"?>
<a:theme xmlns:a="http://schemas.openxmlformats.org/drawingml/2006/main" name="Финальные слайд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2455C501-D363-4A65-A072-FBA95366F13F}"/>
    </a:ext>
  </a:extLst>
</a:theme>
</file>

<file path=ppt/theme/theme6.xml><?xml version="1.0" encoding="utf-8"?>
<a:theme xmlns:a="http://schemas.openxmlformats.org/drawingml/2006/main" name="Буллит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15C9956A-3952-4E3C-8C19-320BBFA043C4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da88f5-81ee-4ce0-acd0-0fc58edecc95">E76AX7DTSNFM-10-110</_dlc_DocId>
    <_dlc_DocIdUrl xmlns="7bda88f5-81ee-4ce0-acd0-0fc58edecc95">
      <Url>https://sharepoint/portals/template/_layouts/15/DocIdRedir.aspx?ID=E76AX7DTSNFM-10-110</Url>
      <Description>E76AX7DTSNFM-10-110</Description>
    </_dlc_DocIdUrl>
    <_x041e__x043f__x0438__x0441__x0430__x043d__x0438__x0435_ xmlns="9b0c9865-9e5f-4a19-8def-db8deaed8a5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FAC3A0D30DAA42AF4EBACF79D57079" ma:contentTypeVersion="1" ma:contentTypeDescription="Создание документа." ma:contentTypeScope="" ma:versionID="5b038f186db50e1ddcdbacd989e9fd93">
  <xsd:schema xmlns:xsd="http://www.w3.org/2001/XMLSchema" xmlns:xs="http://www.w3.org/2001/XMLSchema" xmlns:p="http://schemas.microsoft.com/office/2006/metadata/properties" xmlns:ns2="7bda88f5-81ee-4ce0-acd0-0fc58edecc95" xmlns:ns3="9b0c9865-9e5f-4a19-8def-db8deaed8a57" targetNamespace="http://schemas.microsoft.com/office/2006/metadata/properties" ma:root="true" ma:fieldsID="6f43ea1788a8d090c714bc610b22df34" ns2:_="" ns3:_="">
    <xsd:import namespace="7bda88f5-81ee-4ce0-acd0-0fc58edecc95"/>
    <xsd:import namespace="9b0c9865-9e5f-4a19-8def-db8deaed8a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88f5-81ee-4ce0-acd0-0fc58edecc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9865-9e5f-4a19-8def-db8deaed8a5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55DF84-B034-4E60-8A9F-FE26D4E6705C}">
  <ds:schemaRefs>
    <ds:schemaRef ds:uri="7bda88f5-81ee-4ce0-acd0-0fc58edecc9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b0c9865-9e5f-4a19-8def-db8deaed8a5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14D1FA-B97E-4A88-B706-B252474A0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a88f5-81ee-4ce0-acd0-0fc58edecc95"/>
    <ds:schemaRef ds:uri="9b0c9865-9e5f-4a19-8def-db8deaed8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59AD82-81F3-433F-B4DB-6D3E3D11D3D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EAE0436-9E32-4CA6-9277-3249993CC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3308</TotalTime>
  <Words>2475</Words>
  <Application>Microsoft Office PowerPoint</Application>
  <PresentationFormat>A3 (297x420 мм)</PresentationFormat>
  <Paragraphs>158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Arial</vt:lpstr>
      <vt:lpstr>Arial Narrow</vt:lpstr>
      <vt:lpstr>Calibri</vt:lpstr>
      <vt:lpstr>Roboto</vt:lpstr>
      <vt:lpstr>Symbol</vt:lpstr>
      <vt:lpstr>Times New Roman</vt:lpstr>
      <vt:lpstr>Wingdings</vt:lpstr>
      <vt:lpstr>Default Theme</vt:lpstr>
      <vt:lpstr>Обложки разделов</vt:lpstr>
      <vt:lpstr>Коллажи</vt:lpstr>
      <vt:lpstr>Базовые слайды</vt:lpstr>
      <vt:lpstr>Финальные слайды</vt:lpstr>
      <vt:lpstr>Буллиты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Исаков Александр Владимирович</dc:creator>
  <cp:lastModifiedBy>Тимербулатова Карина Рамисовна</cp:lastModifiedBy>
  <cp:revision>64</cp:revision>
  <dcterms:created xsi:type="dcterms:W3CDTF">2022-09-20T14:02:18Z</dcterms:created>
  <dcterms:modified xsi:type="dcterms:W3CDTF">2025-04-23T09:48:47Z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0x01010016FAC3A0D30DAA42AF4EBACF79D57079</vt:lpwstr>
  </property>
  <property fmtid="{D5CDD505-2E9C-101B-9397-08002B2CF9AE}" pid="3" name="_dlc_DocIdItemGuid">
    <vt:lpwstr>8ffd4ba9-ddc5-45d0-a5cc-f6dd8a48aa65</vt:lpwstr>
  </property>
</Properties>
</file>